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32"/>
  </p:notesMasterIdLst>
  <p:sldIdLst>
    <p:sldId id="256" r:id="rId2"/>
    <p:sldId id="258" r:id="rId3"/>
    <p:sldId id="260" r:id="rId4"/>
    <p:sldId id="295" r:id="rId5"/>
    <p:sldId id="296" r:id="rId6"/>
    <p:sldId id="308" r:id="rId7"/>
    <p:sldId id="309" r:id="rId8"/>
    <p:sldId id="261" r:id="rId9"/>
    <p:sldId id="314" r:id="rId10"/>
    <p:sldId id="315" r:id="rId11"/>
    <p:sldId id="310" r:id="rId12"/>
    <p:sldId id="311" r:id="rId13"/>
    <p:sldId id="312" r:id="rId14"/>
    <p:sldId id="330" r:id="rId15"/>
    <p:sldId id="331" r:id="rId16"/>
    <p:sldId id="313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5" r:id="rId25"/>
    <p:sldId id="326" r:id="rId26"/>
    <p:sldId id="327" r:id="rId27"/>
    <p:sldId id="328" r:id="rId28"/>
    <p:sldId id="305" r:id="rId29"/>
    <p:sldId id="329" r:id="rId30"/>
    <p:sldId id="277" r:id="rId31"/>
  </p:sldIdLst>
  <p:sldSz cx="24377650" cy="13716000"/>
  <p:notesSz cx="6858000" cy="9144000"/>
  <p:embeddedFontLst>
    <p:embeddedFont>
      <p:font typeface="Nunito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ACE456-5794-4D04-959F-6284A7FDD1A5}">
  <a:tblStyle styleId="{21ACE456-5794-4D04-959F-6284A7FDD1A5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9"/>
    <p:restoredTop sz="94646"/>
  </p:normalViewPr>
  <p:slideViewPr>
    <p:cSldViewPr snapToGrid="0" snapToObjects="1">
      <p:cViewPr varScale="1">
        <p:scale>
          <a:sx n="54" d="100"/>
          <a:sy n="54" d="100"/>
        </p:scale>
        <p:origin x="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876583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48320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198228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700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187151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558084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92198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229528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678348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266043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048777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667332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18266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66724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062438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20984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60640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52241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55767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95816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6" name="Google Shape;1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9478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75048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074921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80807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563820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2185494" y="5678106"/>
            <a:ext cx="21237873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Look at iOS </a:t>
            </a:r>
            <a:r>
              <a:rPr lang="en-US" sz="14000" b="1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ARKit</a:t>
            </a:r>
            <a:r>
              <a:rPr lang="en-US" sz="14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2.0</a:t>
            </a:r>
            <a:endParaRPr sz="14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0" y="7924875"/>
            <a:ext cx="24377650" cy="155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Augmented Reality Session</a:t>
            </a:r>
            <a:endParaRPr sz="60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E80D1C-9DF0-FB4E-8389-FA2E3989A64A}"/>
              </a:ext>
            </a:extLst>
          </p:cNvPr>
          <p:cNvSpPr/>
          <p:nvPr/>
        </p:nvSpPr>
        <p:spPr>
          <a:xfrm>
            <a:off x="6094413" y="6596390"/>
            <a:ext cx="121888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E6992-10FD-C649-99FF-D936B901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9" y="0"/>
            <a:ext cx="24371494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349152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ARKit</a:t>
            </a: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fundamental building blocks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31;p8">
            <a:extLst>
              <a:ext uri="{FF2B5EF4-FFF2-40B4-BE49-F238E27FC236}">
                <a16:creationId xmlns:a16="http://schemas.microsoft.com/office/drawing/2014/main" id="{D3549188-63C5-0747-A594-3648ED544D40}"/>
              </a:ext>
            </a:extLst>
          </p:cNvPr>
          <p:cNvSpPr txBox="1"/>
          <p:nvPr/>
        </p:nvSpPr>
        <p:spPr>
          <a:xfrm>
            <a:off x="2269940" y="4709809"/>
            <a:ext cx="11446060" cy="169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SCNScene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- An instance represents a 3D scene and its contents, including lights, 3D-objects, cameras, and other attributes</a:t>
            </a:r>
          </a:p>
        </p:txBody>
      </p:sp>
      <p:sp>
        <p:nvSpPr>
          <p:cNvPr id="10" name="Google Shape;132;p8">
            <a:extLst>
              <a:ext uri="{FF2B5EF4-FFF2-40B4-BE49-F238E27FC236}">
                <a16:creationId xmlns:a16="http://schemas.microsoft.com/office/drawing/2014/main" id="{59655C17-4566-194E-8F7E-17EFAEB5FCA4}"/>
              </a:ext>
            </a:extLst>
          </p:cNvPr>
          <p:cNvSpPr/>
          <p:nvPr/>
        </p:nvSpPr>
        <p:spPr>
          <a:xfrm>
            <a:off x="1514234" y="4709809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Google Shape;131;p8">
            <a:extLst>
              <a:ext uri="{FF2B5EF4-FFF2-40B4-BE49-F238E27FC236}">
                <a16:creationId xmlns:a16="http://schemas.microsoft.com/office/drawing/2014/main" id="{EE3724AA-4B7B-9041-8A1B-926941243A14}"/>
              </a:ext>
            </a:extLst>
          </p:cNvPr>
          <p:cNvSpPr txBox="1"/>
          <p:nvPr/>
        </p:nvSpPr>
        <p:spPr>
          <a:xfrm>
            <a:off x="2269939" y="6724022"/>
            <a:ext cx="18961286" cy="1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SCNNode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– A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SCNNode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is a node within the scene, nodes can be a parent of others nodes. A scene has 1 main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rootNode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where all others are children thereof. </a:t>
            </a:r>
          </a:p>
        </p:txBody>
      </p:sp>
      <p:sp>
        <p:nvSpPr>
          <p:cNvPr id="18" name="Google Shape;132;p8">
            <a:extLst>
              <a:ext uri="{FF2B5EF4-FFF2-40B4-BE49-F238E27FC236}">
                <a16:creationId xmlns:a16="http://schemas.microsoft.com/office/drawing/2014/main" id="{7107E43F-5535-7642-AF29-E7BFC3787F97}"/>
              </a:ext>
            </a:extLst>
          </p:cNvPr>
          <p:cNvSpPr/>
          <p:nvPr/>
        </p:nvSpPr>
        <p:spPr>
          <a:xfrm>
            <a:off x="1514234" y="675403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" name="Google Shape;131;p8">
            <a:extLst>
              <a:ext uri="{FF2B5EF4-FFF2-40B4-BE49-F238E27FC236}">
                <a16:creationId xmlns:a16="http://schemas.microsoft.com/office/drawing/2014/main" id="{852E070C-C7BD-4040-BAE5-0859F6362480}"/>
              </a:ext>
            </a:extLst>
          </p:cNvPr>
          <p:cNvSpPr txBox="1"/>
          <p:nvPr/>
        </p:nvSpPr>
        <p:spPr>
          <a:xfrm>
            <a:off x="2269938" y="3182082"/>
            <a:ext cx="18149756" cy="154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ARSession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– An 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ARSCNView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 has an AR session associated with it. The 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ARSession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processes the camera image and tracks the device’s motion</a:t>
            </a:r>
          </a:p>
        </p:txBody>
      </p:sp>
      <p:sp>
        <p:nvSpPr>
          <p:cNvPr id="27" name="Google Shape;132;p8">
            <a:extLst>
              <a:ext uri="{FF2B5EF4-FFF2-40B4-BE49-F238E27FC236}">
                <a16:creationId xmlns:a16="http://schemas.microsoft.com/office/drawing/2014/main" id="{84BF6695-ED19-0E4E-AD5C-929BB3C33F73}"/>
              </a:ext>
            </a:extLst>
          </p:cNvPr>
          <p:cNvSpPr/>
          <p:nvPr/>
        </p:nvSpPr>
        <p:spPr>
          <a:xfrm>
            <a:off x="1514234" y="3330822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31;p8">
            <a:extLst>
              <a:ext uri="{FF2B5EF4-FFF2-40B4-BE49-F238E27FC236}">
                <a16:creationId xmlns:a16="http://schemas.microsoft.com/office/drawing/2014/main" id="{90EEE24A-BC2B-3D42-91DF-675355E346AD}"/>
              </a:ext>
            </a:extLst>
          </p:cNvPr>
          <p:cNvSpPr txBox="1"/>
          <p:nvPr/>
        </p:nvSpPr>
        <p:spPr>
          <a:xfrm>
            <a:off x="2269938" y="1898030"/>
            <a:ext cx="15760887" cy="12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SCNView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– A view that displays scenes with the addition of  having a camera background to place the scenes on.</a:t>
            </a:r>
          </a:p>
        </p:txBody>
      </p:sp>
      <p:sp>
        <p:nvSpPr>
          <p:cNvPr id="13" name="Google Shape;132;p8">
            <a:extLst>
              <a:ext uri="{FF2B5EF4-FFF2-40B4-BE49-F238E27FC236}">
                <a16:creationId xmlns:a16="http://schemas.microsoft.com/office/drawing/2014/main" id="{8654D69C-0CD8-C04E-9C9F-FA956DBD0062}"/>
              </a:ext>
            </a:extLst>
          </p:cNvPr>
          <p:cNvSpPr/>
          <p:nvPr/>
        </p:nvSpPr>
        <p:spPr>
          <a:xfrm>
            <a:off x="1514234" y="192804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131;p8">
            <a:extLst>
              <a:ext uri="{FF2B5EF4-FFF2-40B4-BE49-F238E27FC236}">
                <a16:creationId xmlns:a16="http://schemas.microsoft.com/office/drawing/2014/main" id="{3C28E237-4BCC-354F-AD1A-D4C18125386E}"/>
              </a:ext>
            </a:extLst>
          </p:cNvPr>
          <p:cNvSpPr txBox="1"/>
          <p:nvPr/>
        </p:nvSpPr>
        <p:spPr>
          <a:xfrm>
            <a:off x="2269939" y="8113174"/>
            <a:ext cx="18961286" cy="137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ARWorldTrackingConfiguration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– A configuration to setup the world tracking for an AR Session. The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ARWorldTrackingConfiguration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will be passed along to the session when run. </a:t>
            </a:r>
          </a:p>
        </p:txBody>
      </p:sp>
      <p:sp>
        <p:nvSpPr>
          <p:cNvPr id="15" name="Google Shape;132;p8">
            <a:extLst>
              <a:ext uri="{FF2B5EF4-FFF2-40B4-BE49-F238E27FC236}">
                <a16:creationId xmlns:a16="http://schemas.microsoft.com/office/drawing/2014/main" id="{A4569089-2020-824A-9026-F0224ABF9B4B}"/>
              </a:ext>
            </a:extLst>
          </p:cNvPr>
          <p:cNvSpPr/>
          <p:nvPr/>
        </p:nvSpPr>
        <p:spPr>
          <a:xfrm>
            <a:off x="1514234" y="8143185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4769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1580363" y="9121697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36564" y="3297240"/>
            <a:ext cx="15725609" cy="712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 err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ARKit</a:t>
            </a: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2.0 Project Setup</a:t>
            </a:r>
            <a:endParaRPr lang="en-US" sz="16000" b="1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0" b="1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rgbClr val="1043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3" name="Google Shape;143;p9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</p:grpSpPr>
        <p:sp>
          <p:nvSpPr>
            <p:cNvPr id="144" name="Google Shape;144;p9"/>
            <p:cNvSpPr/>
            <p:nvPr/>
          </p:nvSpPr>
          <p:spPr>
            <a:xfrm>
              <a:off x="13526123" y="4299560"/>
              <a:ext cx="611131" cy="926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2" y="120000"/>
                  </a:moveTo>
                  <a:lnTo>
                    <a:pt x="0" y="117057"/>
                  </a:lnTo>
                  <a:lnTo>
                    <a:pt x="113553" y="0"/>
                  </a:lnTo>
                  <a:lnTo>
                    <a:pt x="120000" y="2942"/>
                  </a:lnTo>
                  <a:lnTo>
                    <a:pt x="694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3182678" y="4370269"/>
              <a:ext cx="378800" cy="851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800" y="120000"/>
                  </a:moveTo>
                  <a:lnTo>
                    <a:pt x="0" y="2136"/>
                  </a:lnTo>
                  <a:lnTo>
                    <a:pt x="11200" y="0"/>
                  </a:lnTo>
                  <a:lnTo>
                    <a:pt x="120000" y="117863"/>
                  </a:lnTo>
                  <a:lnTo>
                    <a:pt x="1088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3200356" y="4291983"/>
              <a:ext cx="921747" cy="1060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8" y="120000"/>
                  </a:moveTo>
                  <a:lnTo>
                    <a:pt x="0" y="77142"/>
                  </a:lnTo>
                  <a:lnTo>
                    <a:pt x="119671" y="0"/>
                  </a:lnTo>
                  <a:lnTo>
                    <a:pt x="119999" y="45714"/>
                  </a:lnTo>
                  <a:lnTo>
                    <a:pt x="32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3137220" y="3524282"/>
              <a:ext cx="83336" cy="8535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818" y="120000"/>
                  </a:moveTo>
                  <a:lnTo>
                    <a:pt x="0" y="355"/>
                  </a:lnTo>
                  <a:lnTo>
                    <a:pt x="58181" y="0"/>
                  </a:lnTo>
                  <a:lnTo>
                    <a:pt x="120000" y="120000"/>
                  </a:lnTo>
                  <a:lnTo>
                    <a:pt x="6181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3144798" y="3509129"/>
              <a:ext cx="989931" cy="8182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938" y="120000"/>
                  </a:moveTo>
                  <a:lnTo>
                    <a:pt x="0" y="4814"/>
                  </a:lnTo>
                  <a:lnTo>
                    <a:pt x="3061" y="0"/>
                  </a:lnTo>
                  <a:lnTo>
                    <a:pt x="119999" y="115555"/>
                  </a:lnTo>
                  <a:lnTo>
                    <a:pt x="11693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2137190" y="3506605"/>
              <a:ext cx="1020235" cy="37881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12127087" y="3509129"/>
              <a:ext cx="1040438" cy="59345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30" y="120000"/>
                  </a:moveTo>
                  <a:lnTo>
                    <a:pt x="0" y="112851"/>
                  </a:lnTo>
                  <a:lnTo>
                    <a:pt x="117669" y="0"/>
                  </a:lnTo>
                  <a:lnTo>
                    <a:pt x="120000" y="7148"/>
                  </a:lnTo>
                  <a:lnTo>
                    <a:pt x="233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11268474" y="4064703"/>
              <a:ext cx="873766" cy="2626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87" y="120000"/>
                  </a:moveTo>
                  <a:lnTo>
                    <a:pt x="0" y="102692"/>
                  </a:lnTo>
                  <a:lnTo>
                    <a:pt x="118612" y="0"/>
                  </a:lnTo>
                  <a:lnTo>
                    <a:pt x="120000" y="18461"/>
                  </a:lnTo>
                  <a:lnTo>
                    <a:pt x="1387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0528553" y="3506605"/>
              <a:ext cx="1611163" cy="3181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4" y="120000"/>
                  </a:moveTo>
                  <a:lnTo>
                    <a:pt x="0" y="105714"/>
                  </a:lnTo>
                  <a:lnTo>
                    <a:pt x="119435" y="0"/>
                  </a:lnTo>
                  <a:lnTo>
                    <a:pt x="120000" y="14285"/>
                  </a:lnTo>
                  <a:lnTo>
                    <a:pt x="564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2116986" y="3526807"/>
              <a:ext cx="40405" cy="558100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0520976" y="3789442"/>
              <a:ext cx="765177" cy="5353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435" y="120000"/>
                  </a:moveTo>
                  <a:lnTo>
                    <a:pt x="0" y="7358"/>
                  </a:lnTo>
                  <a:lnTo>
                    <a:pt x="3564" y="0"/>
                  </a:lnTo>
                  <a:lnTo>
                    <a:pt x="120000" y="112641"/>
                  </a:lnTo>
                  <a:lnTo>
                    <a:pt x="116435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0273493" y="4291983"/>
              <a:ext cx="1010134" cy="560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00" y="120000"/>
                  </a:moveTo>
                  <a:lnTo>
                    <a:pt x="0" y="112432"/>
                  </a:lnTo>
                  <a:lnTo>
                    <a:pt x="117900" y="0"/>
                  </a:lnTo>
                  <a:lnTo>
                    <a:pt x="120000" y="7567"/>
                  </a:lnTo>
                  <a:lnTo>
                    <a:pt x="21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0263392" y="3799542"/>
              <a:ext cx="287888" cy="10404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789" y="120000"/>
                  </a:moveTo>
                  <a:lnTo>
                    <a:pt x="0" y="118834"/>
                  </a:lnTo>
                  <a:lnTo>
                    <a:pt x="104210" y="0"/>
                  </a:lnTo>
                  <a:lnTo>
                    <a:pt x="119999" y="1165"/>
                  </a:lnTo>
                  <a:lnTo>
                    <a:pt x="1578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2132139" y="4067229"/>
              <a:ext cx="1073267" cy="3308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870" y="120000"/>
                  </a:moveTo>
                  <a:lnTo>
                    <a:pt x="0" y="13740"/>
                  </a:lnTo>
                  <a:lnTo>
                    <a:pt x="1129" y="0"/>
                  </a:lnTo>
                  <a:lnTo>
                    <a:pt x="120000" y="106259"/>
                  </a:lnTo>
                  <a:lnTo>
                    <a:pt x="11887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2771049" y="5229506"/>
              <a:ext cx="777804" cy="18513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2" y="120000"/>
                  </a:moveTo>
                  <a:lnTo>
                    <a:pt x="0" y="102857"/>
                  </a:lnTo>
                  <a:lnTo>
                    <a:pt x="118817" y="0"/>
                  </a:lnTo>
                  <a:lnTo>
                    <a:pt x="120000" y="17142"/>
                  </a:lnTo>
                  <a:lnTo>
                    <a:pt x="118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2493263" y="4362692"/>
              <a:ext cx="719720" cy="6010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10" y="120000"/>
                  </a:moveTo>
                  <a:lnTo>
                    <a:pt x="0" y="113949"/>
                  </a:lnTo>
                  <a:lnTo>
                    <a:pt x="115789" y="0"/>
                  </a:lnTo>
                  <a:lnTo>
                    <a:pt x="119999" y="6050"/>
                  </a:lnTo>
                  <a:lnTo>
                    <a:pt x="421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2116986" y="4084906"/>
              <a:ext cx="45719" cy="750452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1258372" y="4297035"/>
              <a:ext cx="484865" cy="6283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521" y="120000"/>
                  </a:moveTo>
                  <a:lnTo>
                    <a:pt x="0" y="4285"/>
                  </a:lnTo>
                  <a:lnTo>
                    <a:pt x="7826" y="0"/>
                  </a:lnTo>
                  <a:lnTo>
                    <a:pt x="120000" y="115714"/>
                  </a:lnTo>
                  <a:lnTo>
                    <a:pt x="111521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0278543" y="4814728"/>
              <a:ext cx="1310650" cy="3333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49" y="120000"/>
                  </a:moveTo>
                  <a:lnTo>
                    <a:pt x="0" y="15000"/>
                  </a:lnTo>
                  <a:lnTo>
                    <a:pt x="650" y="0"/>
                  </a:lnTo>
                  <a:lnTo>
                    <a:pt x="120000" y="105937"/>
                  </a:lnTo>
                  <a:lnTo>
                    <a:pt x="11934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</p:grpSpPr>
        <p:sp>
          <p:nvSpPr>
            <p:cNvPr id="165" name="Google Shape;165;p9"/>
            <p:cNvSpPr/>
            <p:nvPr/>
          </p:nvSpPr>
          <p:spPr>
            <a:xfrm>
              <a:off x="20237414" y="5072383"/>
              <a:ext cx="296706" cy="2967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2013420" y="5581024"/>
              <a:ext cx="330618" cy="3263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1941361" y="4144117"/>
              <a:ext cx="330618" cy="33061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23598681" y="5508968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8817459" y="5504729"/>
              <a:ext cx="241605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0245891" y="4169548"/>
              <a:ext cx="279754" cy="27975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7155900" y="6365181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22632266" y="7026413"/>
              <a:ext cx="233127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7575528" y="4661234"/>
              <a:ext cx="237366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FD84926-62C9-9D40-991E-04F63DE2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2245" y="6286346"/>
            <a:ext cx="2843287" cy="284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6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Creating the Project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31;p8">
            <a:extLst>
              <a:ext uri="{FF2B5EF4-FFF2-40B4-BE49-F238E27FC236}">
                <a16:creationId xmlns:a16="http://schemas.microsoft.com/office/drawing/2014/main" id="{D3549188-63C5-0747-A594-3648ED544D40}"/>
              </a:ext>
            </a:extLst>
          </p:cNvPr>
          <p:cNvSpPr txBox="1"/>
          <p:nvPr/>
        </p:nvSpPr>
        <p:spPr>
          <a:xfrm>
            <a:off x="2241365" y="2556220"/>
            <a:ext cx="74592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Create a new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Xamarin.iOS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Project</a:t>
            </a:r>
          </a:p>
        </p:txBody>
      </p:sp>
      <p:sp>
        <p:nvSpPr>
          <p:cNvPr id="10" name="Google Shape;132;p8">
            <a:extLst>
              <a:ext uri="{FF2B5EF4-FFF2-40B4-BE49-F238E27FC236}">
                <a16:creationId xmlns:a16="http://schemas.microsoft.com/office/drawing/2014/main" id="{59655C17-4566-194E-8F7E-17EFAEB5FCA4}"/>
              </a:ext>
            </a:extLst>
          </p:cNvPr>
          <p:cNvSpPr/>
          <p:nvPr/>
        </p:nvSpPr>
        <p:spPr>
          <a:xfrm>
            <a:off x="1485660" y="258623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Google Shape;131;p8">
            <a:extLst>
              <a:ext uri="{FF2B5EF4-FFF2-40B4-BE49-F238E27FC236}">
                <a16:creationId xmlns:a16="http://schemas.microsoft.com/office/drawing/2014/main" id="{EE3724AA-4B7B-9041-8A1B-926941243A14}"/>
              </a:ext>
            </a:extLst>
          </p:cNvPr>
          <p:cNvSpPr txBox="1"/>
          <p:nvPr/>
        </p:nvSpPr>
        <p:spPr>
          <a:xfrm>
            <a:off x="2241365" y="4275804"/>
            <a:ext cx="7141174" cy="73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Create a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UIViewController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18" name="Google Shape;132;p8">
            <a:extLst>
              <a:ext uri="{FF2B5EF4-FFF2-40B4-BE49-F238E27FC236}">
                <a16:creationId xmlns:a16="http://schemas.microsoft.com/office/drawing/2014/main" id="{7107E43F-5535-7642-AF29-E7BFC3787F97}"/>
              </a:ext>
            </a:extLst>
          </p:cNvPr>
          <p:cNvSpPr/>
          <p:nvPr/>
        </p:nvSpPr>
        <p:spPr>
          <a:xfrm>
            <a:off x="1485660" y="4305815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" name="Google Shape;131;p8">
            <a:extLst>
              <a:ext uri="{FF2B5EF4-FFF2-40B4-BE49-F238E27FC236}">
                <a16:creationId xmlns:a16="http://schemas.microsoft.com/office/drawing/2014/main" id="{BB7868B1-0880-664F-8785-7EBA68DB009E}"/>
              </a:ext>
            </a:extLst>
          </p:cNvPr>
          <p:cNvSpPr txBox="1"/>
          <p:nvPr/>
        </p:nvSpPr>
        <p:spPr>
          <a:xfrm>
            <a:off x="2241365" y="3465077"/>
            <a:ext cx="9617260" cy="73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Set camera description in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info.plist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31" name="Google Shape;132;p8">
            <a:extLst>
              <a:ext uri="{FF2B5EF4-FFF2-40B4-BE49-F238E27FC236}">
                <a16:creationId xmlns:a16="http://schemas.microsoft.com/office/drawing/2014/main" id="{D3C6EA58-CB97-3943-8045-4FDEC9D53B41}"/>
              </a:ext>
            </a:extLst>
          </p:cNvPr>
          <p:cNvSpPr/>
          <p:nvPr/>
        </p:nvSpPr>
        <p:spPr>
          <a:xfrm>
            <a:off x="1485660" y="3495088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131;p8">
            <a:extLst>
              <a:ext uri="{FF2B5EF4-FFF2-40B4-BE49-F238E27FC236}">
                <a16:creationId xmlns:a16="http://schemas.microsoft.com/office/drawing/2014/main" id="{63F5C5F4-31A5-8040-A11A-08303FE6551E}"/>
              </a:ext>
            </a:extLst>
          </p:cNvPr>
          <p:cNvSpPr txBox="1"/>
          <p:nvPr/>
        </p:nvSpPr>
        <p:spPr>
          <a:xfrm>
            <a:off x="2241364" y="5056923"/>
            <a:ext cx="15075085" cy="73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Create a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ARSCNView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and add it as a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subview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to the current View</a:t>
            </a:r>
          </a:p>
        </p:txBody>
      </p:sp>
      <p:sp>
        <p:nvSpPr>
          <p:cNvPr id="33" name="Google Shape;132;p8">
            <a:extLst>
              <a:ext uri="{FF2B5EF4-FFF2-40B4-BE49-F238E27FC236}">
                <a16:creationId xmlns:a16="http://schemas.microsoft.com/office/drawing/2014/main" id="{8BD15927-8246-9942-9FD2-BCE9247FBDB9}"/>
              </a:ext>
            </a:extLst>
          </p:cNvPr>
          <p:cNvSpPr/>
          <p:nvPr/>
        </p:nvSpPr>
        <p:spPr>
          <a:xfrm>
            <a:off x="1485660" y="5086934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" name="Google Shape;131;p8">
            <a:extLst>
              <a:ext uri="{FF2B5EF4-FFF2-40B4-BE49-F238E27FC236}">
                <a16:creationId xmlns:a16="http://schemas.microsoft.com/office/drawing/2014/main" id="{9F89F7D6-485B-CE45-A5AC-257B00F6D5C8}"/>
              </a:ext>
            </a:extLst>
          </p:cNvPr>
          <p:cNvSpPr txBox="1"/>
          <p:nvPr/>
        </p:nvSpPr>
        <p:spPr>
          <a:xfrm>
            <a:off x="2241364" y="6006484"/>
            <a:ext cx="15075085" cy="73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Set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ARWorldTrackingConfiguration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to the Session</a:t>
            </a:r>
          </a:p>
        </p:txBody>
      </p:sp>
      <p:sp>
        <p:nvSpPr>
          <p:cNvPr id="35" name="Google Shape;132;p8">
            <a:extLst>
              <a:ext uri="{FF2B5EF4-FFF2-40B4-BE49-F238E27FC236}">
                <a16:creationId xmlns:a16="http://schemas.microsoft.com/office/drawing/2014/main" id="{5A4C83C5-5632-F34B-A0FA-E824B34DC37E}"/>
              </a:ext>
            </a:extLst>
          </p:cNvPr>
          <p:cNvSpPr/>
          <p:nvPr/>
        </p:nvSpPr>
        <p:spPr>
          <a:xfrm>
            <a:off x="1485660" y="6036495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131;p8">
            <a:extLst>
              <a:ext uri="{FF2B5EF4-FFF2-40B4-BE49-F238E27FC236}">
                <a16:creationId xmlns:a16="http://schemas.microsoft.com/office/drawing/2014/main" id="{60165AF2-B246-0547-B8F0-0FF6BF9662D5}"/>
              </a:ext>
            </a:extLst>
          </p:cNvPr>
          <p:cNvSpPr txBox="1"/>
          <p:nvPr/>
        </p:nvSpPr>
        <p:spPr>
          <a:xfrm>
            <a:off x="2241364" y="6950180"/>
            <a:ext cx="16458116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Set the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DebugOptions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: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ShowWorldOrigin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&amp;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ShowFeaturePoints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41" name="Google Shape;132;p8">
            <a:extLst>
              <a:ext uri="{FF2B5EF4-FFF2-40B4-BE49-F238E27FC236}">
                <a16:creationId xmlns:a16="http://schemas.microsoft.com/office/drawing/2014/main" id="{A44B0775-1A3A-8649-8D17-2C20A591196C}"/>
              </a:ext>
            </a:extLst>
          </p:cNvPr>
          <p:cNvSpPr/>
          <p:nvPr/>
        </p:nvSpPr>
        <p:spPr>
          <a:xfrm>
            <a:off x="1485659" y="6980190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" name="Google Shape;131;p8">
            <a:extLst>
              <a:ext uri="{FF2B5EF4-FFF2-40B4-BE49-F238E27FC236}">
                <a16:creationId xmlns:a16="http://schemas.microsoft.com/office/drawing/2014/main" id="{440F2028-DED9-CF4D-A81D-6C127A2B5CF2}"/>
              </a:ext>
            </a:extLst>
          </p:cNvPr>
          <p:cNvSpPr txBox="1"/>
          <p:nvPr/>
        </p:nvSpPr>
        <p:spPr>
          <a:xfrm>
            <a:off x="2241363" y="7819249"/>
            <a:ext cx="10788835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Start the World Tracking Configuration Session</a:t>
            </a:r>
          </a:p>
        </p:txBody>
      </p:sp>
      <p:sp>
        <p:nvSpPr>
          <p:cNvPr id="43" name="Google Shape;132;p8">
            <a:extLst>
              <a:ext uri="{FF2B5EF4-FFF2-40B4-BE49-F238E27FC236}">
                <a16:creationId xmlns:a16="http://schemas.microsoft.com/office/drawing/2014/main" id="{52501FF4-54D2-1C4B-9E57-AE3FA86C5274}"/>
              </a:ext>
            </a:extLst>
          </p:cNvPr>
          <p:cNvSpPr/>
          <p:nvPr/>
        </p:nvSpPr>
        <p:spPr>
          <a:xfrm>
            <a:off x="1485659" y="7849259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0993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Setup our first Node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2241364" y="2224957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Create a new geometric shape (e.g.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SCNBox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)</a:t>
            </a:r>
          </a:p>
        </p:txBody>
      </p:sp>
      <p:sp>
        <p:nvSpPr>
          <p:cNvPr id="14" name="Google Shape;132;p8">
            <a:extLst>
              <a:ext uri="{FF2B5EF4-FFF2-40B4-BE49-F238E27FC236}">
                <a16:creationId xmlns:a16="http://schemas.microsoft.com/office/drawing/2014/main" id="{79CE3D6B-7834-9741-9FDC-B39BF036580E}"/>
              </a:ext>
            </a:extLst>
          </p:cNvPr>
          <p:cNvSpPr/>
          <p:nvPr/>
        </p:nvSpPr>
        <p:spPr>
          <a:xfrm>
            <a:off x="1485660" y="2254968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Google Shape;131;p8">
            <a:extLst>
              <a:ext uri="{FF2B5EF4-FFF2-40B4-BE49-F238E27FC236}">
                <a16:creationId xmlns:a16="http://schemas.microsoft.com/office/drawing/2014/main" id="{44EC11F1-B893-CD4D-BD20-4631DB86051E}"/>
              </a:ext>
            </a:extLst>
          </p:cNvPr>
          <p:cNvSpPr txBox="1"/>
          <p:nvPr/>
        </p:nvSpPr>
        <p:spPr>
          <a:xfrm>
            <a:off x="2256854" y="3084752"/>
            <a:ext cx="10788835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Set for the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FirstMaterial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a diffuse color (or texture)</a:t>
            </a:r>
          </a:p>
        </p:txBody>
      </p:sp>
      <p:sp>
        <p:nvSpPr>
          <p:cNvPr id="26" name="Google Shape;132;p8">
            <a:extLst>
              <a:ext uri="{FF2B5EF4-FFF2-40B4-BE49-F238E27FC236}">
                <a16:creationId xmlns:a16="http://schemas.microsoft.com/office/drawing/2014/main" id="{2C0F2FAE-0C7C-F94E-9DA7-CA390BB96414}"/>
              </a:ext>
            </a:extLst>
          </p:cNvPr>
          <p:cNvSpPr/>
          <p:nvPr/>
        </p:nvSpPr>
        <p:spPr>
          <a:xfrm>
            <a:off x="1501150" y="3114762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131;p8">
            <a:extLst>
              <a:ext uri="{FF2B5EF4-FFF2-40B4-BE49-F238E27FC236}">
                <a16:creationId xmlns:a16="http://schemas.microsoft.com/office/drawing/2014/main" id="{62592BF9-FB25-1F48-8DD6-D3615390D72E}"/>
              </a:ext>
            </a:extLst>
          </p:cNvPr>
          <p:cNvSpPr txBox="1"/>
          <p:nvPr/>
        </p:nvSpPr>
        <p:spPr>
          <a:xfrm>
            <a:off x="2256854" y="9613374"/>
            <a:ext cx="18149756" cy="63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Implement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IARSCNViewDelegate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– Related to the Nodes and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whats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in the scene</a:t>
            </a:r>
          </a:p>
        </p:txBody>
      </p:sp>
      <p:sp>
        <p:nvSpPr>
          <p:cNvPr id="34" name="Google Shape;132;p8">
            <a:extLst>
              <a:ext uri="{FF2B5EF4-FFF2-40B4-BE49-F238E27FC236}">
                <a16:creationId xmlns:a16="http://schemas.microsoft.com/office/drawing/2014/main" id="{1CC452EC-5324-554E-8BF0-CE1A78C6ECBE}"/>
              </a:ext>
            </a:extLst>
          </p:cNvPr>
          <p:cNvSpPr/>
          <p:nvPr/>
        </p:nvSpPr>
        <p:spPr>
          <a:xfrm>
            <a:off x="1501150" y="9613375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" name="Google Shape;131;p8">
            <a:extLst>
              <a:ext uri="{FF2B5EF4-FFF2-40B4-BE49-F238E27FC236}">
                <a16:creationId xmlns:a16="http://schemas.microsoft.com/office/drawing/2014/main" id="{61861E7C-B379-C748-9817-31704D48FCC7}"/>
              </a:ext>
            </a:extLst>
          </p:cNvPr>
          <p:cNvSpPr txBox="1"/>
          <p:nvPr/>
        </p:nvSpPr>
        <p:spPr>
          <a:xfrm>
            <a:off x="2256854" y="8576941"/>
            <a:ext cx="17418235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implement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ARSessionDelegate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– Related to the Anchors and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whats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in the world</a:t>
            </a:r>
          </a:p>
        </p:txBody>
      </p:sp>
      <p:sp>
        <p:nvSpPr>
          <p:cNvPr id="36" name="Google Shape;132;p8">
            <a:extLst>
              <a:ext uri="{FF2B5EF4-FFF2-40B4-BE49-F238E27FC236}">
                <a16:creationId xmlns:a16="http://schemas.microsoft.com/office/drawing/2014/main" id="{60BC9C34-AB2A-BB4D-83D8-ED14C7A96E44}"/>
              </a:ext>
            </a:extLst>
          </p:cNvPr>
          <p:cNvSpPr/>
          <p:nvPr/>
        </p:nvSpPr>
        <p:spPr>
          <a:xfrm>
            <a:off x="1501150" y="860695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" name="Google Shape;131;p8">
            <a:extLst>
              <a:ext uri="{FF2B5EF4-FFF2-40B4-BE49-F238E27FC236}">
                <a16:creationId xmlns:a16="http://schemas.microsoft.com/office/drawing/2014/main" id="{DCEE2D61-70EF-A94A-9BD8-DDEC8CAC57D2}"/>
              </a:ext>
            </a:extLst>
          </p:cNvPr>
          <p:cNvSpPr txBox="1"/>
          <p:nvPr/>
        </p:nvSpPr>
        <p:spPr>
          <a:xfrm>
            <a:off x="2256854" y="3916891"/>
            <a:ext cx="13573696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Create a new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SCNNode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where the geometric object will live</a:t>
            </a:r>
          </a:p>
        </p:txBody>
      </p:sp>
      <p:sp>
        <p:nvSpPr>
          <p:cNvPr id="38" name="Google Shape;132;p8">
            <a:extLst>
              <a:ext uri="{FF2B5EF4-FFF2-40B4-BE49-F238E27FC236}">
                <a16:creationId xmlns:a16="http://schemas.microsoft.com/office/drawing/2014/main" id="{0D79A4FB-DFF2-B14A-8EB1-78CA2ECA13F5}"/>
              </a:ext>
            </a:extLst>
          </p:cNvPr>
          <p:cNvSpPr/>
          <p:nvPr/>
        </p:nvSpPr>
        <p:spPr>
          <a:xfrm>
            <a:off x="1501150" y="394690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" name="Google Shape;131;p8">
            <a:extLst>
              <a:ext uri="{FF2B5EF4-FFF2-40B4-BE49-F238E27FC236}">
                <a16:creationId xmlns:a16="http://schemas.microsoft.com/office/drawing/2014/main" id="{936BA660-CD15-9D4E-BD19-4DF704F63BF2}"/>
              </a:ext>
            </a:extLst>
          </p:cNvPr>
          <p:cNvSpPr txBox="1"/>
          <p:nvPr/>
        </p:nvSpPr>
        <p:spPr>
          <a:xfrm>
            <a:off x="2256854" y="4781748"/>
            <a:ext cx="16402622" cy="1329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Set on the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SCNNode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the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Geometery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property and the position of where it should be in the scene.</a:t>
            </a:r>
          </a:p>
        </p:txBody>
      </p:sp>
      <p:sp>
        <p:nvSpPr>
          <p:cNvPr id="40" name="Google Shape;132;p8">
            <a:extLst>
              <a:ext uri="{FF2B5EF4-FFF2-40B4-BE49-F238E27FC236}">
                <a16:creationId xmlns:a16="http://schemas.microsoft.com/office/drawing/2014/main" id="{DCCDF809-5325-9642-B51A-77372640E3D9}"/>
              </a:ext>
            </a:extLst>
          </p:cNvPr>
          <p:cNvSpPr/>
          <p:nvPr/>
        </p:nvSpPr>
        <p:spPr>
          <a:xfrm>
            <a:off x="1501150" y="4811758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" name="Google Shape;131;p8">
            <a:extLst>
              <a:ext uri="{FF2B5EF4-FFF2-40B4-BE49-F238E27FC236}">
                <a16:creationId xmlns:a16="http://schemas.microsoft.com/office/drawing/2014/main" id="{68AD5D31-E928-A747-9F4E-FFCD38A09538}"/>
              </a:ext>
            </a:extLst>
          </p:cNvPr>
          <p:cNvSpPr txBox="1"/>
          <p:nvPr/>
        </p:nvSpPr>
        <p:spPr>
          <a:xfrm>
            <a:off x="2256854" y="5992000"/>
            <a:ext cx="16402622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Create a new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SCNScene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42" name="Google Shape;132;p8">
            <a:extLst>
              <a:ext uri="{FF2B5EF4-FFF2-40B4-BE49-F238E27FC236}">
                <a16:creationId xmlns:a16="http://schemas.microsoft.com/office/drawing/2014/main" id="{6D6FF926-F88C-C44D-A269-3B417532BB5D}"/>
              </a:ext>
            </a:extLst>
          </p:cNvPr>
          <p:cNvSpPr/>
          <p:nvPr/>
        </p:nvSpPr>
        <p:spPr>
          <a:xfrm>
            <a:off x="1501150" y="6022010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131;p8">
            <a:extLst>
              <a:ext uri="{FF2B5EF4-FFF2-40B4-BE49-F238E27FC236}">
                <a16:creationId xmlns:a16="http://schemas.microsoft.com/office/drawing/2014/main" id="{FA3F8C35-B397-E741-A36A-A9AF3F60F21E}"/>
              </a:ext>
            </a:extLst>
          </p:cNvPr>
          <p:cNvSpPr txBox="1"/>
          <p:nvPr/>
        </p:nvSpPr>
        <p:spPr>
          <a:xfrm>
            <a:off x="2256854" y="6867655"/>
            <a:ext cx="16402622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Set on the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SCNScene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RootNode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the node that we just created</a:t>
            </a:r>
          </a:p>
        </p:txBody>
      </p:sp>
      <p:sp>
        <p:nvSpPr>
          <p:cNvPr id="44" name="Google Shape;132;p8">
            <a:extLst>
              <a:ext uri="{FF2B5EF4-FFF2-40B4-BE49-F238E27FC236}">
                <a16:creationId xmlns:a16="http://schemas.microsoft.com/office/drawing/2014/main" id="{9A8DC05B-B1B2-6D47-808C-AB03928BEBC6}"/>
              </a:ext>
            </a:extLst>
          </p:cNvPr>
          <p:cNvSpPr/>
          <p:nvPr/>
        </p:nvSpPr>
        <p:spPr>
          <a:xfrm>
            <a:off x="1501150" y="6897665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131;p8">
            <a:extLst>
              <a:ext uri="{FF2B5EF4-FFF2-40B4-BE49-F238E27FC236}">
                <a16:creationId xmlns:a16="http://schemas.microsoft.com/office/drawing/2014/main" id="{28F8539A-4726-8242-87EC-048DD8097B3F}"/>
              </a:ext>
            </a:extLst>
          </p:cNvPr>
          <p:cNvSpPr txBox="1"/>
          <p:nvPr/>
        </p:nvSpPr>
        <p:spPr>
          <a:xfrm>
            <a:off x="2256854" y="7677968"/>
            <a:ext cx="17418235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Finally set the scene on the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SCNView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Scene property</a:t>
            </a:r>
          </a:p>
        </p:txBody>
      </p:sp>
      <p:sp>
        <p:nvSpPr>
          <p:cNvPr id="46" name="Google Shape;132;p8">
            <a:extLst>
              <a:ext uri="{FF2B5EF4-FFF2-40B4-BE49-F238E27FC236}">
                <a16:creationId xmlns:a16="http://schemas.microsoft.com/office/drawing/2014/main" id="{39875B85-7316-9C4D-A8B6-9357C2EFF83C}"/>
              </a:ext>
            </a:extLst>
          </p:cNvPr>
          <p:cNvSpPr/>
          <p:nvPr/>
        </p:nvSpPr>
        <p:spPr>
          <a:xfrm>
            <a:off x="1501150" y="7707978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66323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ARSCNViewDelegate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2241364" y="2224957"/>
            <a:ext cx="14796956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ARSCNViewDelegate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gives you access to updates about the scene. </a:t>
            </a:r>
          </a:p>
        </p:txBody>
      </p:sp>
      <p:sp>
        <p:nvSpPr>
          <p:cNvPr id="14" name="Google Shape;132;p8">
            <a:extLst>
              <a:ext uri="{FF2B5EF4-FFF2-40B4-BE49-F238E27FC236}">
                <a16:creationId xmlns:a16="http://schemas.microsoft.com/office/drawing/2014/main" id="{79CE3D6B-7834-9741-9FDC-B39BF036580E}"/>
              </a:ext>
            </a:extLst>
          </p:cNvPr>
          <p:cNvSpPr/>
          <p:nvPr/>
        </p:nvSpPr>
        <p:spPr>
          <a:xfrm>
            <a:off x="1485660" y="2254968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DD4F7-1573-B74F-96EE-AE0125397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015" y="3027086"/>
            <a:ext cx="9552305" cy="76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ARSessionDelegate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131;p8">
            <a:extLst>
              <a:ext uri="{FF2B5EF4-FFF2-40B4-BE49-F238E27FC236}">
                <a16:creationId xmlns:a16="http://schemas.microsoft.com/office/drawing/2014/main" id="{D963B647-0BD8-5B4A-A823-AC8AC9A9B045}"/>
              </a:ext>
            </a:extLst>
          </p:cNvPr>
          <p:cNvSpPr txBox="1"/>
          <p:nvPr/>
        </p:nvSpPr>
        <p:spPr>
          <a:xfrm>
            <a:off x="2119444" y="2322752"/>
            <a:ext cx="17082956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ARSessionDelegate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gives you access to updates about the session that is running.</a:t>
            </a:r>
          </a:p>
        </p:txBody>
      </p:sp>
      <p:sp>
        <p:nvSpPr>
          <p:cNvPr id="8" name="Google Shape;132;p8">
            <a:extLst>
              <a:ext uri="{FF2B5EF4-FFF2-40B4-BE49-F238E27FC236}">
                <a16:creationId xmlns:a16="http://schemas.microsoft.com/office/drawing/2014/main" id="{03545024-DAED-864A-8DB0-3F6D3C14A207}"/>
              </a:ext>
            </a:extLst>
          </p:cNvPr>
          <p:cNvSpPr/>
          <p:nvPr/>
        </p:nvSpPr>
        <p:spPr>
          <a:xfrm>
            <a:off x="1363740" y="2352762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11057-F5F1-9748-9F78-6DE4FEE8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84" y="3222675"/>
            <a:ext cx="12284075" cy="753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9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1580363" y="9121697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36564" y="3297240"/>
            <a:ext cx="15725609" cy="712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 err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ARKit</a:t>
            </a: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2.0 Project Setup</a:t>
            </a:r>
            <a:endParaRPr lang="en-US" sz="16000" b="1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0" b="1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rgbClr val="1043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95C1DE-88CB-2B44-B775-1695A08CB604}"/>
              </a:ext>
            </a:extLst>
          </p:cNvPr>
          <p:cNvSpPr/>
          <p:nvPr/>
        </p:nvSpPr>
        <p:spPr>
          <a:xfrm>
            <a:off x="12224358" y="4957367"/>
            <a:ext cx="158358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0466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1580363" y="9121697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36564" y="3297240"/>
            <a:ext cx="15725609" cy="712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Object Recognition</a:t>
            </a:r>
            <a:endParaRPr sz="16000" b="1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rgbClr val="1043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3" name="Google Shape;143;p9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</p:grpSpPr>
        <p:sp>
          <p:nvSpPr>
            <p:cNvPr id="144" name="Google Shape;144;p9"/>
            <p:cNvSpPr/>
            <p:nvPr/>
          </p:nvSpPr>
          <p:spPr>
            <a:xfrm>
              <a:off x="13526123" y="4299560"/>
              <a:ext cx="611131" cy="926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2" y="120000"/>
                  </a:moveTo>
                  <a:lnTo>
                    <a:pt x="0" y="117057"/>
                  </a:lnTo>
                  <a:lnTo>
                    <a:pt x="113553" y="0"/>
                  </a:lnTo>
                  <a:lnTo>
                    <a:pt x="120000" y="2942"/>
                  </a:lnTo>
                  <a:lnTo>
                    <a:pt x="694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3182678" y="4370269"/>
              <a:ext cx="378800" cy="851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800" y="120000"/>
                  </a:moveTo>
                  <a:lnTo>
                    <a:pt x="0" y="2136"/>
                  </a:lnTo>
                  <a:lnTo>
                    <a:pt x="11200" y="0"/>
                  </a:lnTo>
                  <a:lnTo>
                    <a:pt x="120000" y="117863"/>
                  </a:lnTo>
                  <a:lnTo>
                    <a:pt x="1088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3200356" y="4291983"/>
              <a:ext cx="921747" cy="1060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8" y="120000"/>
                  </a:moveTo>
                  <a:lnTo>
                    <a:pt x="0" y="77142"/>
                  </a:lnTo>
                  <a:lnTo>
                    <a:pt x="119671" y="0"/>
                  </a:lnTo>
                  <a:lnTo>
                    <a:pt x="119999" y="45714"/>
                  </a:lnTo>
                  <a:lnTo>
                    <a:pt x="32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3137220" y="3524282"/>
              <a:ext cx="83336" cy="8535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818" y="120000"/>
                  </a:moveTo>
                  <a:lnTo>
                    <a:pt x="0" y="355"/>
                  </a:lnTo>
                  <a:lnTo>
                    <a:pt x="58181" y="0"/>
                  </a:lnTo>
                  <a:lnTo>
                    <a:pt x="120000" y="120000"/>
                  </a:lnTo>
                  <a:lnTo>
                    <a:pt x="6181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3144798" y="3509129"/>
              <a:ext cx="989931" cy="8182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938" y="120000"/>
                  </a:moveTo>
                  <a:lnTo>
                    <a:pt x="0" y="4814"/>
                  </a:lnTo>
                  <a:lnTo>
                    <a:pt x="3061" y="0"/>
                  </a:lnTo>
                  <a:lnTo>
                    <a:pt x="119999" y="115555"/>
                  </a:lnTo>
                  <a:lnTo>
                    <a:pt x="11693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2137190" y="3506605"/>
              <a:ext cx="1020235" cy="37881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12127087" y="3509129"/>
              <a:ext cx="1040438" cy="59345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30" y="120000"/>
                  </a:moveTo>
                  <a:lnTo>
                    <a:pt x="0" y="112851"/>
                  </a:lnTo>
                  <a:lnTo>
                    <a:pt x="117669" y="0"/>
                  </a:lnTo>
                  <a:lnTo>
                    <a:pt x="120000" y="7148"/>
                  </a:lnTo>
                  <a:lnTo>
                    <a:pt x="233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11268474" y="4064703"/>
              <a:ext cx="873766" cy="2626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87" y="120000"/>
                  </a:moveTo>
                  <a:lnTo>
                    <a:pt x="0" y="102692"/>
                  </a:lnTo>
                  <a:lnTo>
                    <a:pt x="118612" y="0"/>
                  </a:lnTo>
                  <a:lnTo>
                    <a:pt x="120000" y="18461"/>
                  </a:lnTo>
                  <a:lnTo>
                    <a:pt x="1387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0528553" y="3506605"/>
              <a:ext cx="1611163" cy="3181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4" y="120000"/>
                  </a:moveTo>
                  <a:lnTo>
                    <a:pt x="0" y="105714"/>
                  </a:lnTo>
                  <a:lnTo>
                    <a:pt x="119435" y="0"/>
                  </a:lnTo>
                  <a:lnTo>
                    <a:pt x="120000" y="14285"/>
                  </a:lnTo>
                  <a:lnTo>
                    <a:pt x="564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2116986" y="3526807"/>
              <a:ext cx="40405" cy="558100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0520976" y="3789442"/>
              <a:ext cx="765177" cy="5353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435" y="120000"/>
                  </a:moveTo>
                  <a:lnTo>
                    <a:pt x="0" y="7358"/>
                  </a:lnTo>
                  <a:lnTo>
                    <a:pt x="3564" y="0"/>
                  </a:lnTo>
                  <a:lnTo>
                    <a:pt x="120000" y="112641"/>
                  </a:lnTo>
                  <a:lnTo>
                    <a:pt x="116435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0273493" y="4291983"/>
              <a:ext cx="1010134" cy="560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00" y="120000"/>
                  </a:moveTo>
                  <a:lnTo>
                    <a:pt x="0" y="112432"/>
                  </a:lnTo>
                  <a:lnTo>
                    <a:pt x="117900" y="0"/>
                  </a:lnTo>
                  <a:lnTo>
                    <a:pt x="120000" y="7567"/>
                  </a:lnTo>
                  <a:lnTo>
                    <a:pt x="21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0263392" y="3799542"/>
              <a:ext cx="287888" cy="10404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789" y="120000"/>
                  </a:moveTo>
                  <a:lnTo>
                    <a:pt x="0" y="118834"/>
                  </a:lnTo>
                  <a:lnTo>
                    <a:pt x="104210" y="0"/>
                  </a:lnTo>
                  <a:lnTo>
                    <a:pt x="119999" y="1165"/>
                  </a:lnTo>
                  <a:lnTo>
                    <a:pt x="1578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2132139" y="4067229"/>
              <a:ext cx="1073267" cy="3308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870" y="120000"/>
                  </a:moveTo>
                  <a:lnTo>
                    <a:pt x="0" y="13740"/>
                  </a:lnTo>
                  <a:lnTo>
                    <a:pt x="1129" y="0"/>
                  </a:lnTo>
                  <a:lnTo>
                    <a:pt x="120000" y="106259"/>
                  </a:lnTo>
                  <a:lnTo>
                    <a:pt x="11887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2771049" y="5229506"/>
              <a:ext cx="777804" cy="18513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2" y="120000"/>
                  </a:moveTo>
                  <a:lnTo>
                    <a:pt x="0" y="102857"/>
                  </a:lnTo>
                  <a:lnTo>
                    <a:pt x="118817" y="0"/>
                  </a:lnTo>
                  <a:lnTo>
                    <a:pt x="120000" y="17142"/>
                  </a:lnTo>
                  <a:lnTo>
                    <a:pt x="118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2493263" y="4362692"/>
              <a:ext cx="719720" cy="6010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10" y="120000"/>
                  </a:moveTo>
                  <a:lnTo>
                    <a:pt x="0" y="113949"/>
                  </a:lnTo>
                  <a:lnTo>
                    <a:pt x="115789" y="0"/>
                  </a:lnTo>
                  <a:lnTo>
                    <a:pt x="119999" y="6050"/>
                  </a:lnTo>
                  <a:lnTo>
                    <a:pt x="421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2116986" y="4084906"/>
              <a:ext cx="45719" cy="750452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1258372" y="4297035"/>
              <a:ext cx="484865" cy="6283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521" y="120000"/>
                  </a:moveTo>
                  <a:lnTo>
                    <a:pt x="0" y="4285"/>
                  </a:lnTo>
                  <a:lnTo>
                    <a:pt x="7826" y="0"/>
                  </a:lnTo>
                  <a:lnTo>
                    <a:pt x="120000" y="115714"/>
                  </a:lnTo>
                  <a:lnTo>
                    <a:pt x="111521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0278543" y="4814728"/>
              <a:ext cx="1310650" cy="3333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49" y="120000"/>
                  </a:moveTo>
                  <a:lnTo>
                    <a:pt x="0" y="15000"/>
                  </a:lnTo>
                  <a:lnTo>
                    <a:pt x="650" y="0"/>
                  </a:lnTo>
                  <a:lnTo>
                    <a:pt x="120000" y="105937"/>
                  </a:lnTo>
                  <a:lnTo>
                    <a:pt x="11934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</p:grpSpPr>
        <p:sp>
          <p:nvSpPr>
            <p:cNvPr id="165" name="Google Shape;165;p9"/>
            <p:cNvSpPr/>
            <p:nvPr/>
          </p:nvSpPr>
          <p:spPr>
            <a:xfrm>
              <a:off x="20237414" y="5072383"/>
              <a:ext cx="296706" cy="2967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2013420" y="5581024"/>
              <a:ext cx="330618" cy="3263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1941361" y="4144117"/>
              <a:ext cx="330618" cy="33061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23598681" y="5508968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8817459" y="5504729"/>
              <a:ext cx="241605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0245891" y="4169548"/>
              <a:ext cx="279754" cy="27975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7155900" y="6365181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22632266" y="7026413"/>
              <a:ext cx="233127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7575528" y="4661234"/>
              <a:ext cx="237366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FD84926-62C9-9D40-991E-04F63DE2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2245" y="6286346"/>
            <a:ext cx="2843287" cy="284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4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Recognition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2241364" y="2224957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Image Recognition</a:t>
            </a:r>
          </a:p>
        </p:txBody>
      </p:sp>
      <p:sp>
        <p:nvSpPr>
          <p:cNvPr id="14" name="Google Shape;132;p8">
            <a:extLst>
              <a:ext uri="{FF2B5EF4-FFF2-40B4-BE49-F238E27FC236}">
                <a16:creationId xmlns:a16="http://schemas.microsoft.com/office/drawing/2014/main" id="{79CE3D6B-7834-9741-9FDC-B39BF036580E}"/>
              </a:ext>
            </a:extLst>
          </p:cNvPr>
          <p:cNvSpPr/>
          <p:nvPr/>
        </p:nvSpPr>
        <p:spPr>
          <a:xfrm>
            <a:off x="1485660" y="2254968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Google Shape;131;p8">
            <a:extLst>
              <a:ext uri="{FF2B5EF4-FFF2-40B4-BE49-F238E27FC236}">
                <a16:creationId xmlns:a16="http://schemas.microsoft.com/office/drawing/2014/main" id="{44EC11F1-B893-CD4D-BD20-4631DB86051E}"/>
              </a:ext>
            </a:extLst>
          </p:cNvPr>
          <p:cNvSpPr txBox="1"/>
          <p:nvPr/>
        </p:nvSpPr>
        <p:spPr>
          <a:xfrm>
            <a:off x="2256854" y="3084752"/>
            <a:ext cx="10788835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3D Object Recognition</a:t>
            </a:r>
          </a:p>
        </p:txBody>
      </p:sp>
      <p:sp>
        <p:nvSpPr>
          <p:cNvPr id="26" name="Google Shape;132;p8">
            <a:extLst>
              <a:ext uri="{FF2B5EF4-FFF2-40B4-BE49-F238E27FC236}">
                <a16:creationId xmlns:a16="http://schemas.microsoft.com/office/drawing/2014/main" id="{2C0F2FAE-0C7C-F94E-9DA7-CA390BB96414}"/>
              </a:ext>
            </a:extLst>
          </p:cNvPr>
          <p:cNvSpPr/>
          <p:nvPr/>
        </p:nvSpPr>
        <p:spPr>
          <a:xfrm>
            <a:off x="1501150" y="3114762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" name="Google Shape;131;p8">
            <a:extLst>
              <a:ext uri="{FF2B5EF4-FFF2-40B4-BE49-F238E27FC236}">
                <a16:creationId xmlns:a16="http://schemas.microsoft.com/office/drawing/2014/main" id="{DCEE2D61-70EF-A94A-9BD8-DDEC8CAC57D2}"/>
              </a:ext>
            </a:extLst>
          </p:cNvPr>
          <p:cNvSpPr txBox="1"/>
          <p:nvPr/>
        </p:nvSpPr>
        <p:spPr>
          <a:xfrm>
            <a:off x="2256854" y="3916891"/>
            <a:ext cx="13573696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Face Recognition</a:t>
            </a:r>
          </a:p>
        </p:txBody>
      </p:sp>
      <p:sp>
        <p:nvSpPr>
          <p:cNvPr id="38" name="Google Shape;132;p8">
            <a:extLst>
              <a:ext uri="{FF2B5EF4-FFF2-40B4-BE49-F238E27FC236}">
                <a16:creationId xmlns:a16="http://schemas.microsoft.com/office/drawing/2014/main" id="{0D79A4FB-DFF2-B14A-8EB1-78CA2ECA13F5}"/>
              </a:ext>
            </a:extLst>
          </p:cNvPr>
          <p:cNvSpPr/>
          <p:nvPr/>
        </p:nvSpPr>
        <p:spPr>
          <a:xfrm>
            <a:off x="1501150" y="394690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" name="Google Shape;131;p8">
            <a:extLst>
              <a:ext uri="{FF2B5EF4-FFF2-40B4-BE49-F238E27FC236}">
                <a16:creationId xmlns:a16="http://schemas.microsoft.com/office/drawing/2014/main" id="{936BA660-CD15-9D4E-BD19-4DF704F63BF2}"/>
              </a:ext>
            </a:extLst>
          </p:cNvPr>
          <p:cNvSpPr txBox="1"/>
          <p:nvPr/>
        </p:nvSpPr>
        <p:spPr>
          <a:xfrm>
            <a:off x="2256854" y="4781748"/>
            <a:ext cx="16402622" cy="76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17" name="Google Shape;131;p8">
            <a:extLst>
              <a:ext uri="{FF2B5EF4-FFF2-40B4-BE49-F238E27FC236}">
                <a16:creationId xmlns:a16="http://schemas.microsoft.com/office/drawing/2014/main" id="{341C97E8-9ACA-8340-93F5-EED4D3AB5B13}"/>
              </a:ext>
            </a:extLst>
          </p:cNvPr>
          <p:cNvSpPr txBox="1"/>
          <p:nvPr/>
        </p:nvSpPr>
        <p:spPr>
          <a:xfrm>
            <a:off x="2256854" y="4719019"/>
            <a:ext cx="13573696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Plane Recognition</a:t>
            </a:r>
          </a:p>
        </p:txBody>
      </p:sp>
      <p:sp>
        <p:nvSpPr>
          <p:cNvPr id="18" name="Google Shape;132;p8">
            <a:extLst>
              <a:ext uri="{FF2B5EF4-FFF2-40B4-BE49-F238E27FC236}">
                <a16:creationId xmlns:a16="http://schemas.microsoft.com/office/drawing/2014/main" id="{A8947AED-8166-E443-A153-B5D672C42DAE}"/>
              </a:ext>
            </a:extLst>
          </p:cNvPr>
          <p:cNvSpPr/>
          <p:nvPr/>
        </p:nvSpPr>
        <p:spPr>
          <a:xfrm>
            <a:off x="1501150" y="4749029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142941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Anchors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2241364" y="2224957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A real-world position and orientation that can be used for placing objects in an AR scene. </a:t>
            </a:r>
          </a:p>
        </p:txBody>
      </p:sp>
      <p:sp>
        <p:nvSpPr>
          <p:cNvPr id="14" name="Google Shape;132;p8">
            <a:extLst>
              <a:ext uri="{FF2B5EF4-FFF2-40B4-BE49-F238E27FC236}">
                <a16:creationId xmlns:a16="http://schemas.microsoft.com/office/drawing/2014/main" id="{79CE3D6B-7834-9741-9FDC-B39BF036580E}"/>
              </a:ext>
            </a:extLst>
          </p:cNvPr>
          <p:cNvSpPr/>
          <p:nvPr/>
        </p:nvSpPr>
        <p:spPr>
          <a:xfrm>
            <a:off x="1485660" y="2254968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" name="Google Shape;131;p8">
            <a:extLst>
              <a:ext uri="{FF2B5EF4-FFF2-40B4-BE49-F238E27FC236}">
                <a16:creationId xmlns:a16="http://schemas.microsoft.com/office/drawing/2014/main" id="{44EC11F1-B893-CD4D-BD20-4631DB86051E}"/>
              </a:ext>
            </a:extLst>
          </p:cNvPr>
          <p:cNvSpPr txBox="1"/>
          <p:nvPr/>
        </p:nvSpPr>
        <p:spPr>
          <a:xfrm>
            <a:off x="2241364" y="3655276"/>
            <a:ext cx="558655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26" name="Google Shape;132;p8">
            <a:extLst>
              <a:ext uri="{FF2B5EF4-FFF2-40B4-BE49-F238E27FC236}">
                <a16:creationId xmlns:a16="http://schemas.microsoft.com/office/drawing/2014/main" id="{2C0F2FAE-0C7C-F94E-9DA7-CA390BB96414}"/>
              </a:ext>
            </a:extLst>
          </p:cNvPr>
          <p:cNvSpPr/>
          <p:nvPr/>
        </p:nvSpPr>
        <p:spPr>
          <a:xfrm>
            <a:off x="2241364" y="368528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" name="Google Shape;131;p8">
            <a:extLst>
              <a:ext uri="{FF2B5EF4-FFF2-40B4-BE49-F238E27FC236}">
                <a16:creationId xmlns:a16="http://schemas.microsoft.com/office/drawing/2014/main" id="{DCEE2D61-70EF-A94A-9BD8-DDEC8CAC57D2}"/>
              </a:ext>
            </a:extLst>
          </p:cNvPr>
          <p:cNvSpPr txBox="1"/>
          <p:nvPr/>
        </p:nvSpPr>
        <p:spPr>
          <a:xfrm>
            <a:off x="2997068" y="4487415"/>
            <a:ext cx="13573696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ARObjectAnchor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38" name="Google Shape;132;p8">
            <a:extLst>
              <a:ext uri="{FF2B5EF4-FFF2-40B4-BE49-F238E27FC236}">
                <a16:creationId xmlns:a16="http://schemas.microsoft.com/office/drawing/2014/main" id="{0D79A4FB-DFF2-B14A-8EB1-78CA2ECA13F5}"/>
              </a:ext>
            </a:extLst>
          </p:cNvPr>
          <p:cNvSpPr/>
          <p:nvPr/>
        </p:nvSpPr>
        <p:spPr>
          <a:xfrm>
            <a:off x="2241364" y="4517425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31;p8">
            <a:extLst>
              <a:ext uri="{FF2B5EF4-FFF2-40B4-BE49-F238E27FC236}">
                <a16:creationId xmlns:a16="http://schemas.microsoft.com/office/drawing/2014/main" id="{F43DEC77-82F8-6541-A784-26AA696337E3}"/>
              </a:ext>
            </a:extLst>
          </p:cNvPr>
          <p:cNvSpPr txBox="1"/>
          <p:nvPr/>
        </p:nvSpPr>
        <p:spPr>
          <a:xfrm>
            <a:off x="2997068" y="3685286"/>
            <a:ext cx="13573696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ARPlaneAnchor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11" name="Google Shape;131;p8">
            <a:extLst>
              <a:ext uri="{FF2B5EF4-FFF2-40B4-BE49-F238E27FC236}">
                <a16:creationId xmlns:a16="http://schemas.microsoft.com/office/drawing/2014/main" id="{C919BE41-B547-1540-A050-6085DAC1552B}"/>
              </a:ext>
            </a:extLst>
          </p:cNvPr>
          <p:cNvSpPr txBox="1"/>
          <p:nvPr/>
        </p:nvSpPr>
        <p:spPr>
          <a:xfrm>
            <a:off x="2997068" y="5289544"/>
            <a:ext cx="13573696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ARImageAnchor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12" name="Google Shape;132;p8">
            <a:extLst>
              <a:ext uri="{FF2B5EF4-FFF2-40B4-BE49-F238E27FC236}">
                <a16:creationId xmlns:a16="http://schemas.microsoft.com/office/drawing/2014/main" id="{D1709516-CFED-4041-B010-5544404AA2BC}"/>
              </a:ext>
            </a:extLst>
          </p:cNvPr>
          <p:cNvSpPr/>
          <p:nvPr/>
        </p:nvSpPr>
        <p:spPr>
          <a:xfrm>
            <a:off x="2241364" y="5319554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131;p8">
            <a:extLst>
              <a:ext uri="{FF2B5EF4-FFF2-40B4-BE49-F238E27FC236}">
                <a16:creationId xmlns:a16="http://schemas.microsoft.com/office/drawing/2014/main" id="{4E58D575-1AD6-784A-8BFD-5CDA82C94695}"/>
              </a:ext>
            </a:extLst>
          </p:cNvPr>
          <p:cNvSpPr txBox="1"/>
          <p:nvPr/>
        </p:nvSpPr>
        <p:spPr>
          <a:xfrm>
            <a:off x="2997068" y="6091673"/>
            <a:ext cx="13573696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ARFaceAnchor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16" name="Google Shape;132;p8">
            <a:extLst>
              <a:ext uri="{FF2B5EF4-FFF2-40B4-BE49-F238E27FC236}">
                <a16:creationId xmlns:a16="http://schemas.microsoft.com/office/drawing/2014/main" id="{8E5F2447-6CCE-5A44-985F-42DF8C5B75C9}"/>
              </a:ext>
            </a:extLst>
          </p:cNvPr>
          <p:cNvSpPr/>
          <p:nvPr/>
        </p:nvSpPr>
        <p:spPr>
          <a:xfrm>
            <a:off x="2241364" y="612168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Google Shape;131;p8">
            <a:extLst>
              <a:ext uri="{FF2B5EF4-FFF2-40B4-BE49-F238E27FC236}">
                <a16:creationId xmlns:a16="http://schemas.microsoft.com/office/drawing/2014/main" id="{38961ADE-A3F9-F94E-94FC-31CF883B5199}"/>
              </a:ext>
            </a:extLst>
          </p:cNvPr>
          <p:cNvSpPr txBox="1"/>
          <p:nvPr/>
        </p:nvSpPr>
        <p:spPr>
          <a:xfrm>
            <a:off x="2997068" y="6893802"/>
            <a:ext cx="13573696" cy="5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Custom AR Anchor</a:t>
            </a:r>
          </a:p>
        </p:txBody>
      </p:sp>
      <p:sp>
        <p:nvSpPr>
          <p:cNvPr id="18" name="Google Shape;132;p8">
            <a:extLst>
              <a:ext uri="{FF2B5EF4-FFF2-40B4-BE49-F238E27FC236}">
                <a16:creationId xmlns:a16="http://schemas.microsoft.com/office/drawing/2014/main" id="{6AC5D14B-287D-4B46-838F-C3130E1B815D}"/>
              </a:ext>
            </a:extLst>
          </p:cNvPr>
          <p:cNvSpPr/>
          <p:nvPr/>
        </p:nvSpPr>
        <p:spPr>
          <a:xfrm>
            <a:off x="2241364" y="6923812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7329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/>
        </p:nvSpPr>
        <p:spPr>
          <a:xfrm>
            <a:off x="9423805" y="4836626"/>
            <a:ext cx="10573800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About Me</a:t>
            </a:r>
            <a:endParaRPr sz="150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Google Shape;112;p6"/>
          <p:cNvGrpSpPr/>
          <p:nvPr/>
        </p:nvGrpSpPr>
        <p:grpSpPr>
          <a:xfrm>
            <a:off x="20285280" y="5025950"/>
            <a:ext cx="4092370" cy="4233061"/>
            <a:chOff x="-858390" y="4477832"/>
            <a:chExt cx="4092370" cy="4233061"/>
          </a:xfrm>
        </p:grpSpPr>
        <p:sp>
          <p:nvSpPr>
            <p:cNvPr id="113" name="Google Shape;113;p6"/>
            <p:cNvSpPr/>
            <p:nvPr/>
          </p:nvSpPr>
          <p:spPr>
            <a:xfrm>
              <a:off x="2099658" y="6974920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777142" y="4477832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-525459" y="4477832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858390" y="4477832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17" name="Google Shape;117;p6"/>
          <p:cNvSpPr txBox="1"/>
          <p:nvPr/>
        </p:nvSpPr>
        <p:spPr>
          <a:xfrm>
            <a:off x="18137966" y="4132133"/>
            <a:ext cx="1895100" cy="3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C0856F-0806-154B-AEA4-AB63337EF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9" y="622788"/>
            <a:ext cx="4638811" cy="4638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ECCF7-AEA3-C641-B107-8BA68CC5DF83}"/>
              </a:ext>
            </a:extLst>
          </p:cNvPr>
          <p:cNvSpPr txBox="1"/>
          <p:nvPr/>
        </p:nvSpPr>
        <p:spPr>
          <a:xfrm>
            <a:off x="812685" y="9936158"/>
            <a:ext cx="8612387" cy="35086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R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dk2"/>
                </a:solidFill>
                <a:latin typeface="Nunito"/>
                <a:sym typeface="Calibri"/>
              </a:rPr>
              <a:t>Mobile     - Xamarin, React Native, Native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  <a:p>
            <a:pPr marR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dk2"/>
                </a:solidFill>
                <a:latin typeface="Nunito"/>
                <a:sym typeface="Calibri"/>
              </a:rPr>
              <a:t>Desktop  - WPF, UWP</a:t>
            </a:r>
          </a:p>
          <a:p>
            <a:pPr marR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dk2"/>
                </a:solidFill>
                <a:latin typeface="Nunito"/>
              </a:rPr>
              <a:t>Web        - ASP .NET, Angular, NodeJS</a:t>
            </a:r>
          </a:p>
          <a:p>
            <a:pPr marR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dk2"/>
                </a:solidFill>
                <a:latin typeface="Nunito"/>
              </a:rPr>
              <a:t>Cloud      - GCP, Azure</a:t>
            </a:r>
          </a:p>
          <a:p>
            <a:pPr marR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600" dirty="0">
              <a:latin typeface="+mj-lt"/>
              <a:ea typeface="+mj-ea"/>
              <a:cs typeface="+mj-cs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56029-4436-6942-A58B-98754D219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493" y="402055"/>
            <a:ext cx="3716672" cy="35079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DEE4A8-E7B0-1B49-85C3-F7C64CC04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5797" y="786456"/>
            <a:ext cx="6086909" cy="2739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D49921-E3CB-714C-9086-8D2524983C31}"/>
              </a:ext>
            </a:extLst>
          </p:cNvPr>
          <p:cNvSpPr txBox="1"/>
          <p:nvPr/>
        </p:nvSpPr>
        <p:spPr>
          <a:xfrm>
            <a:off x="852199" y="6304358"/>
            <a:ext cx="8209943" cy="295465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R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dk2"/>
                </a:solidFill>
                <a:latin typeface="Nunito"/>
                <a:sym typeface="Calibri"/>
              </a:rPr>
              <a:t>Raised in The Netherlands</a:t>
            </a:r>
          </a:p>
          <a:p>
            <a:pPr marR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dk2"/>
                </a:solidFill>
                <a:latin typeface="Nunito"/>
                <a:sym typeface="Calibri"/>
              </a:rPr>
              <a:t>4+ years at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</a:t>
            </a:r>
            <a:r>
              <a:rPr lang="en-US" sz="3600" dirty="0" err="1">
                <a:solidFill>
                  <a:schemeClr val="dk2"/>
                </a:solidFill>
                <a:latin typeface="Nunito"/>
                <a:sym typeface="Calibri"/>
              </a:rPr>
              <a:t>eudesic</a:t>
            </a:r>
            <a:endParaRPr lang="en-US" sz="3600" dirty="0">
              <a:solidFill>
                <a:schemeClr val="dk2"/>
              </a:solidFill>
              <a:latin typeface="Nunito"/>
              <a:sym typeface="Calibri"/>
            </a:endParaRPr>
          </a:p>
          <a:p>
            <a:pPr marR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dk2"/>
                </a:solidFill>
                <a:latin typeface="Nunito"/>
              </a:rPr>
              <a:t>12+ years of coding experience</a:t>
            </a:r>
          </a:p>
          <a:p>
            <a:pPr marR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dk2"/>
                </a:solidFill>
                <a:latin typeface="Nunito"/>
              </a:rPr>
              <a:t>Coding is my hobby</a:t>
            </a:r>
          </a:p>
          <a:p>
            <a:pPr marR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>
                <a:solidFill>
                  <a:schemeClr val="dk2"/>
                </a:solidFill>
                <a:latin typeface="Nunito"/>
              </a:rPr>
              <a:t>Loves to help people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1580363" y="9121697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36564" y="3297240"/>
            <a:ext cx="15725609" cy="712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Object Recognition</a:t>
            </a:r>
            <a:endParaRPr sz="16000" b="1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rgbClr val="1043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C03E10-4FBA-7949-9665-73E18914AFDA}"/>
              </a:ext>
            </a:extLst>
          </p:cNvPr>
          <p:cNvSpPr/>
          <p:nvPr/>
        </p:nvSpPr>
        <p:spPr>
          <a:xfrm>
            <a:off x="12224358" y="5580726"/>
            <a:ext cx="158358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8926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1580363" y="9121697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36564" y="3297240"/>
            <a:ext cx="15725609" cy="712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Transformations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/ Placement of Objects</a:t>
            </a:r>
            <a:endParaRPr sz="16000" b="1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rgbClr val="1043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3" name="Google Shape;143;p9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</p:grpSpPr>
        <p:sp>
          <p:nvSpPr>
            <p:cNvPr id="144" name="Google Shape;144;p9"/>
            <p:cNvSpPr/>
            <p:nvPr/>
          </p:nvSpPr>
          <p:spPr>
            <a:xfrm>
              <a:off x="13526123" y="4299560"/>
              <a:ext cx="611131" cy="926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2" y="120000"/>
                  </a:moveTo>
                  <a:lnTo>
                    <a:pt x="0" y="117057"/>
                  </a:lnTo>
                  <a:lnTo>
                    <a:pt x="113553" y="0"/>
                  </a:lnTo>
                  <a:lnTo>
                    <a:pt x="120000" y="2942"/>
                  </a:lnTo>
                  <a:lnTo>
                    <a:pt x="694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3182678" y="4370269"/>
              <a:ext cx="378800" cy="851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800" y="120000"/>
                  </a:moveTo>
                  <a:lnTo>
                    <a:pt x="0" y="2136"/>
                  </a:lnTo>
                  <a:lnTo>
                    <a:pt x="11200" y="0"/>
                  </a:lnTo>
                  <a:lnTo>
                    <a:pt x="120000" y="117863"/>
                  </a:lnTo>
                  <a:lnTo>
                    <a:pt x="1088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3200356" y="4291983"/>
              <a:ext cx="921747" cy="1060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8" y="120000"/>
                  </a:moveTo>
                  <a:lnTo>
                    <a:pt x="0" y="77142"/>
                  </a:lnTo>
                  <a:lnTo>
                    <a:pt x="119671" y="0"/>
                  </a:lnTo>
                  <a:lnTo>
                    <a:pt x="119999" y="45714"/>
                  </a:lnTo>
                  <a:lnTo>
                    <a:pt x="32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3137220" y="3524282"/>
              <a:ext cx="83336" cy="8535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818" y="120000"/>
                  </a:moveTo>
                  <a:lnTo>
                    <a:pt x="0" y="355"/>
                  </a:lnTo>
                  <a:lnTo>
                    <a:pt x="58181" y="0"/>
                  </a:lnTo>
                  <a:lnTo>
                    <a:pt x="120000" y="120000"/>
                  </a:lnTo>
                  <a:lnTo>
                    <a:pt x="6181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3144798" y="3509129"/>
              <a:ext cx="989931" cy="8182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938" y="120000"/>
                  </a:moveTo>
                  <a:lnTo>
                    <a:pt x="0" y="4814"/>
                  </a:lnTo>
                  <a:lnTo>
                    <a:pt x="3061" y="0"/>
                  </a:lnTo>
                  <a:lnTo>
                    <a:pt x="119999" y="115555"/>
                  </a:lnTo>
                  <a:lnTo>
                    <a:pt x="11693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2137190" y="3506605"/>
              <a:ext cx="1020235" cy="37881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12127087" y="3509129"/>
              <a:ext cx="1040438" cy="59345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30" y="120000"/>
                  </a:moveTo>
                  <a:lnTo>
                    <a:pt x="0" y="112851"/>
                  </a:lnTo>
                  <a:lnTo>
                    <a:pt x="117669" y="0"/>
                  </a:lnTo>
                  <a:lnTo>
                    <a:pt x="120000" y="7148"/>
                  </a:lnTo>
                  <a:lnTo>
                    <a:pt x="233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11268474" y="4064703"/>
              <a:ext cx="873766" cy="2626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87" y="120000"/>
                  </a:moveTo>
                  <a:lnTo>
                    <a:pt x="0" y="102692"/>
                  </a:lnTo>
                  <a:lnTo>
                    <a:pt x="118612" y="0"/>
                  </a:lnTo>
                  <a:lnTo>
                    <a:pt x="120000" y="18461"/>
                  </a:lnTo>
                  <a:lnTo>
                    <a:pt x="1387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0528553" y="3506605"/>
              <a:ext cx="1611163" cy="3181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4" y="120000"/>
                  </a:moveTo>
                  <a:lnTo>
                    <a:pt x="0" y="105714"/>
                  </a:lnTo>
                  <a:lnTo>
                    <a:pt x="119435" y="0"/>
                  </a:lnTo>
                  <a:lnTo>
                    <a:pt x="120000" y="14285"/>
                  </a:lnTo>
                  <a:lnTo>
                    <a:pt x="564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2116986" y="3526807"/>
              <a:ext cx="40405" cy="558100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0520976" y="3789442"/>
              <a:ext cx="765177" cy="5353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435" y="120000"/>
                  </a:moveTo>
                  <a:lnTo>
                    <a:pt x="0" y="7358"/>
                  </a:lnTo>
                  <a:lnTo>
                    <a:pt x="3564" y="0"/>
                  </a:lnTo>
                  <a:lnTo>
                    <a:pt x="120000" y="112641"/>
                  </a:lnTo>
                  <a:lnTo>
                    <a:pt x="116435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0273493" y="4291983"/>
              <a:ext cx="1010134" cy="560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00" y="120000"/>
                  </a:moveTo>
                  <a:lnTo>
                    <a:pt x="0" y="112432"/>
                  </a:lnTo>
                  <a:lnTo>
                    <a:pt x="117900" y="0"/>
                  </a:lnTo>
                  <a:lnTo>
                    <a:pt x="120000" y="7567"/>
                  </a:lnTo>
                  <a:lnTo>
                    <a:pt x="21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0263392" y="3799542"/>
              <a:ext cx="287888" cy="10404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789" y="120000"/>
                  </a:moveTo>
                  <a:lnTo>
                    <a:pt x="0" y="118834"/>
                  </a:lnTo>
                  <a:lnTo>
                    <a:pt x="104210" y="0"/>
                  </a:lnTo>
                  <a:lnTo>
                    <a:pt x="119999" y="1165"/>
                  </a:lnTo>
                  <a:lnTo>
                    <a:pt x="1578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2132139" y="4067229"/>
              <a:ext cx="1073267" cy="3308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870" y="120000"/>
                  </a:moveTo>
                  <a:lnTo>
                    <a:pt x="0" y="13740"/>
                  </a:lnTo>
                  <a:lnTo>
                    <a:pt x="1129" y="0"/>
                  </a:lnTo>
                  <a:lnTo>
                    <a:pt x="120000" y="106259"/>
                  </a:lnTo>
                  <a:lnTo>
                    <a:pt x="11887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2771049" y="5229506"/>
              <a:ext cx="777804" cy="18513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2" y="120000"/>
                  </a:moveTo>
                  <a:lnTo>
                    <a:pt x="0" y="102857"/>
                  </a:lnTo>
                  <a:lnTo>
                    <a:pt x="118817" y="0"/>
                  </a:lnTo>
                  <a:lnTo>
                    <a:pt x="120000" y="17142"/>
                  </a:lnTo>
                  <a:lnTo>
                    <a:pt x="118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2493263" y="4362692"/>
              <a:ext cx="719720" cy="6010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10" y="120000"/>
                  </a:moveTo>
                  <a:lnTo>
                    <a:pt x="0" y="113949"/>
                  </a:lnTo>
                  <a:lnTo>
                    <a:pt x="115789" y="0"/>
                  </a:lnTo>
                  <a:lnTo>
                    <a:pt x="119999" y="6050"/>
                  </a:lnTo>
                  <a:lnTo>
                    <a:pt x="421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2116986" y="4084906"/>
              <a:ext cx="45719" cy="750452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1258372" y="4297035"/>
              <a:ext cx="484865" cy="6283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521" y="120000"/>
                  </a:moveTo>
                  <a:lnTo>
                    <a:pt x="0" y="4285"/>
                  </a:lnTo>
                  <a:lnTo>
                    <a:pt x="7826" y="0"/>
                  </a:lnTo>
                  <a:lnTo>
                    <a:pt x="120000" y="115714"/>
                  </a:lnTo>
                  <a:lnTo>
                    <a:pt x="111521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0278543" y="4814728"/>
              <a:ext cx="1310650" cy="3333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49" y="120000"/>
                  </a:moveTo>
                  <a:lnTo>
                    <a:pt x="0" y="15000"/>
                  </a:lnTo>
                  <a:lnTo>
                    <a:pt x="650" y="0"/>
                  </a:lnTo>
                  <a:lnTo>
                    <a:pt x="120000" y="105937"/>
                  </a:lnTo>
                  <a:lnTo>
                    <a:pt x="11934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</p:grpSpPr>
        <p:sp>
          <p:nvSpPr>
            <p:cNvPr id="165" name="Google Shape;165;p9"/>
            <p:cNvSpPr/>
            <p:nvPr/>
          </p:nvSpPr>
          <p:spPr>
            <a:xfrm>
              <a:off x="20237414" y="5072383"/>
              <a:ext cx="296706" cy="2967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2013420" y="5581024"/>
              <a:ext cx="330618" cy="3263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1941361" y="4144117"/>
              <a:ext cx="330618" cy="33061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23598681" y="5508968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8817459" y="5504729"/>
              <a:ext cx="241605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0245891" y="4169548"/>
              <a:ext cx="279754" cy="27975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7155900" y="6365181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22632266" y="7026413"/>
              <a:ext cx="233127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7575528" y="4661234"/>
              <a:ext cx="237366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FD84926-62C9-9D40-991E-04F63DE2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2245" y="6286346"/>
            <a:ext cx="2843287" cy="284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5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What is a transformation ?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2241364" y="2224957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Transformation means changing some graphics into something else by applying rules. </a:t>
            </a:r>
          </a:p>
        </p:txBody>
      </p:sp>
      <p:sp>
        <p:nvSpPr>
          <p:cNvPr id="14" name="Google Shape;132;p8">
            <a:extLst>
              <a:ext uri="{FF2B5EF4-FFF2-40B4-BE49-F238E27FC236}">
                <a16:creationId xmlns:a16="http://schemas.microsoft.com/office/drawing/2014/main" id="{79CE3D6B-7834-9741-9FDC-B39BF036580E}"/>
              </a:ext>
            </a:extLst>
          </p:cNvPr>
          <p:cNvSpPr/>
          <p:nvPr/>
        </p:nvSpPr>
        <p:spPr>
          <a:xfrm>
            <a:off x="1485660" y="2254968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Google Shape;131;p8">
            <a:extLst>
              <a:ext uri="{FF2B5EF4-FFF2-40B4-BE49-F238E27FC236}">
                <a16:creationId xmlns:a16="http://schemas.microsoft.com/office/drawing/2014/main" id="{DA3736FC-1E73-8947-AB63-655E83F28193}"/>
              </a:ext>
            </a:extLst>
          </p:cNvPr>
          <p:cNvSpPr txBox="1"/>
          <p:nvPr/>
        </p:nvSpPr>
        <p:spPr>
          <a:xfrm>
            <a:off x="2241364" y="3556451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Translation – translate its x, y, z coordinates </a:t>
            </a:r>
          </a:p>
        </p:txBody>
      </p:sp>
      <p:sp>
        <p:nvSpPr>
          <p:cNvPr id="20" name="Google Shape;132;p8">
            <a:extLst>
              <a:ext uri="{FF2B5EF4-FFF2-40B4-BE49-F238E27FC236}">
                <a16:creationId xmlns:a16="http://schemas.microsoft.com/office/drawing/2014/main" id="{B45A3FC3-71E7-A245-B4B8-72B88C9A93BB}"/>
              </a:ext>
            </a:extLst>
          </p:cNvPr>
          <p:cNvSpPr/>
          <p:nvPr/>
        </p:nvSpPr>
        <p:spPr>
          <a:xfrm>
            <a:off x="1485660" y="3586462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Google Shape;131;p8">
            <a:extLst>
              <a:ext uri="{FF2B5EF4-FFF2-40B4-BE49-F238E27FC236}">
                <a16:creationId xmlns:a16="http://schemas.microsoft.com/office/drawing/2014/main" id="{022ABDB8-7296-4E46-BC09-9A259A1C0594}"/>
              </a:ext>
            </a:extLst>
          </p:cNvPr>
          <p:cNvSpPr txBox="1"/>
          <p:nvPr/>
        </p:nvSpPr>
        <p:spPr>
          <a:xfrm>
            <a:off x="2241364" y="4329290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Rotation – rotation in 3 dimensions</a:t>
            </a:r>
          </a:p>
        </p:txBody>
      </p:sp>
      <p:sp>
        <p:nvSpPr>
          <p:cNvPr id="22" name="Google Shape;132;p8">
            <a:extLst>
              <a:ext uri="{FF2B5EF4-FFF2-40B4-BE49-F238E27FC236}">
                <a16:creationId xmlns:a16="http://schemas.microsoft.com/office/drawing/2014/main" id="{2927BB22-5B50-0245-AC93-321D6A1CD216}"/>
              </a:ext>
            </a:extLst>
          </p:cNvPr>
          <p:cNvSpPr/>
          <p:nvPr/>
        </p:nvSpPr>
        <p:spPr>
          <a:xfrm>
            <a:off x="1485660" y="435930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" name="Google Shape;131;p8">
            <a:extLst>
              <a:ext uri="{FF2B5EF4-FFF2-40B4-BE49-F238E27FC236}">
                <a16:creationId xmlns:a16="http://schemas.microsoft.com/office/drawing/2014/main" id="{5060C33D-6A4C-A94F-824C-D8B0FD8AC9C6}"/>
              </a:ext>
            </a:extLst>
          </p:cNvPr>
          <p:cNvSpPr txBox="1"/>
          <p:nvPr/>
        </p:nvSpPr>
        <p:spPr>
          <a:xfrm>
            <a:off x="2241364" y="5132140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Scaling – scaling up or down </a:t>
            </a:r>
          </a:p>
        </p:txBody>
      </p:sp>
      <p:sp>
        <p:nvSpPr>
          <p:cNvPr id="24" name="Google Shape;132;p8">
            <a:extLst>
              <a:ext uri="{FF2B5EF4-FFF2-40B4-BE49-F238E27FC236}">
                <a16:creationId xmlns:a16="http://schemas.microsoft.com/office/drawing/2014/main" id="{2F1B6BF4-C52C-644F-95F3-9BE2E537042D}"/>
              </a:ext>
            </a:extLst>
          </p:cNvPr>
          <p:cNvSpPr/>
          <p:nvPr/>
        </p:nvSpPr>
        <p:spPr>
          <a:xfrm>
            <a:off x="1485660" y="516215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103E0-F2AD-A545-8B4F-40A1A363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5934990"/>
            <a:ext cx="16353517" cy="53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8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000" dirty="0">
                <a:solidFill>
                  <a:schemeClr val="dk2"/>
                </a:solidFill>
                <a:latin typeface="Nunito"/>
                <a:sym typeface="Nunito"/>
              </a:rPr>
              <a:t>Placement of 3D Objects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1604349" y="2255963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You can set the objects position by setting its Position property, which a 3DVector</a:t>
            </a:r>
          </a:p>
        </p:txBody>
      </p:sp>
      <p:sp>
        <p:nvSpPr>
          <p:cNvPr id="14" name="Google Shape;132;p8">
            <a:extLst>
              <a:ext uri="{FF2B5EF4-FFF2-40B4-BE49-F238E27FC236}">
                <a16:creationId xmlns:a16="http://schemas.microsoft.com/office/drawing/2014/main" id="{79CE3D6B-7834-9741-9FDC-B39BF036580E}"/>
              </a:ext>
            </a:extLst>
          </p:cNvPr>
          <p:cNvSpPr/>
          <p:nvPr/>
        </p:nvSpPr>
        <p:spPr>
          <a:xfrm>
            <a:off x="848645" y="2285974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0EF4FC-03D7-C840-9C8B-8752CAA6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05" y="1780672"/>
            <a:ext cx="9273339" cy="10646275"/>
          </a:xfrm>
          <a:prstGeom prst="rect">
            <a:avLst/>
          </a:prstGeom>
        </p:spPr>
      </p:pic>
      <p:sp>
        <p:nvSpPr>
          <p:cNvPr id="15" name="Google Shape;131;p8">
            <a:extLst>
              <a:ext uri="{FF2B5EF4-FFF2-40B4-BE49-F238E27FC236}">
                <a16:creationId xmlns:a16="http://schemas.microsoft.com/office/drawing/2014/main" id="{8737BCB6-551F-1149-9FC0-00CA546290B6}"/>
              </a:ext>
            </a:extLst>
          </p:cNvPr>
          <p:cNvSpPr txBox="1"/>
          <p:nvPr/>
        </p:nvSpPr>
        <p:spPr>
          <a:xfrm>
            <a:off x="1604349" y="3937246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To actually get a transformation going we need to do 3 steps:</a:t>
            </a:r>
          </a:p>
        </p:txBody>
      </p:sp>
      <p:sp>
        <p:nvSpPr>
          <p:cNvPr id="16" name="Google Shape;132;p8">
            <a:extLst>
              <a:ext uri="{FF2B5EF4-FFF2-40B4-BE49-F238E27FC236}">
                <a16:creationId xmlns:a16="http://schemas.microsoft.com/office/drawing/2014/main" id="{9D9703EA-211F-3646-A529-CEB8F8C91010}"/>
              </a:ext>
            </a:extLst>
          </p:cNvPr>
          <p:cNvSpPr/>
          <p:nvPr/>
        </p:nvSpPr>
        <p:spPr>
          <a:xfrm>
            <a:off x="848645" y="3967257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Google Shape;131;p8">
            <a:extLst>
              <a:ext uri="{FF2B5EF4-FFF2-40B4-BE49-F238E27FC236}">
                <a16:creationId xmlns:a16="http://schemas.microsoft.com/office/drawing/2014/main" id="{316F6A13-52FD-0B4B-877E-14F9A90E9BA0}"/>
              </a:ext>
            </a:extLst>
          </p:cNvPr>
          <p:cNvSpPr txBox="1"/>
          <p:nvPr/>
        </p:nvSpPr>
        <p:spPr>
          <a:xfrm>
            <a:off x="1604349" y="5295363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1. Create an identity matrix 4x4</a:t>
            </a:r>
          </a:p>
        </p:txBody>
      </p:sp>
      <p:sp>
        <p:nvSpPr>
          <p:cNvPr id="18" name="Google Shape;131;p8">
            <a:extLst>
              <a:ext uri="{FF2B5EF4-FFF2-40B4-BE49-F238E27FC236}">
                <a16:creationId xmlns:a16="http://schemas.microsoft.com/office/drawing/2014/main" id="{F8D404EF-7BE0-0844-8131-5031AD1E4738}"/>
              </a:ext>
            </a:extLst>
          </p:cNvPr>
          <p:cNvSpPr txBox="1"/>
          <p:nvPr/>
        </p:nvSpPr>
        <p:spPr>
          <a:xfrm>
            <a:off x="1604349" y="6151564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2. Set the required values on the matrix e.g. to translate set the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tx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ty,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tz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values on the 4x4 matrix. </a:t>
            </a:r>
          </a:p>
        </p:txBody>
      </p:sp>
      <p:sp>
        <p:nvSpPr>
          <p:cNvPr id="25" name="Google Shape;131;p8">
            <a:extLst>
              <a:ext uri="{FF2B5EF4-FFF2-40B4-BE49-F238E27FC236}">
                <a16:creationId xmlns:a16="http://schemas.microsoft.com/office/drawing/2014/main" id="{0D2A56A1-AFAF-FC4A-8DD5-63C6B0E95E93}"/>
              </a:ext>
            </a:extLst>
          </p:cNvPr>
          <p:cNvSpPr txBox="1"/>
          <p:nvPr/>
        </p:nvSpPr>
        <p:spPr>
          <a:xfrm>
            <a:off x="1604349" y="7567347"/>
            <a:ext cx="1531205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3. Now all we need to do is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TransformMatrix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= Translate *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object.Transform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EC9AD-025B-914E-91B6-AB9E2EF697CC}"/>
              </a:ext>
            </a:extLst>
          </p:cNvPr>
          <p:cNvSpPr/>
          <p:nvPr/>
        </p:nvSpPr>
        <p:spPr>
          <a:xfrm>
            <a:off x="848645" y="9104480"/>
            <a:ext cx="157549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AD3DA4"/>
                </a:solidFill>
              </a:rPr>
              <a:t>let</a:t>
            </a:r>
            <a:r>
              <a:rPr lang="en-US" sz="3600" dirty="0"/>
              <a:t> </a:t>
            </a:r>
            <a:r>
              <a:rPr lang="en-US" sz="3600" dirty="0" err="1"/>
              <a:t>transformMatrix</a:t>
            </a:r>
            <a:r>
              <a:rPr lang="en-US" sz="3600" dirty="0"/>
              <a:t> = </a:t>
            </a:r>
            <a:r>
              <a:rPr lang="en-US" sz="3600" dirty="0" err="1"/>
              <a:t>translationMatrix</a:t>
            </a:r>
            <a:r>
              <a:rPr lang="en-US" sz="3600" dirty="0"/>
              <a:t> * </a:t>
            </a:r>
            <a:r>
              <a:rPr lang="en-US" sz="3600" dirty="0" err="1"/>
              <a:t>rotationMatrix</a:t>
            </a:r>
            <a:r>
              <a:rPr lang="en-US" sz="3600" dirty="0"/>
              <a:t> * </a:t>
            </a:r>
            <a:r>
              <a:rPr lang="en-US" sz="3600" dirty="0" err="1"/>
              <a:t>scaleMatrix</a:t>
            </a:r>
            <a:r>
              <a:rPr lang="en-US" sz="3600" dirty="0"/>
              <a:t> </a:t>
            </a:r>
          </a:p>
          <a:p>
            <a:r>
              <a:rPr lang="en-US" sz="3600" dirty="0">
                <a:solidFill>
                  <a:srgbClr val="AD3DA4"/>
                </a:solidFill>
              </a:rPr>
              <a:t>let</a:t>
            </a:r>
            <a:r>
              <a:rPr lang="en-US" sz="3600" dirty="0"/>
              <a:t> </a:t>
            </a:r>
            <a:r>
              <a:rPr lang="en-US" sz="3600" dirty="0" err="1"/>
              <a:t>newTransform</a:t>
            </a:r>
            <a:r>
              <a:rPr lang="en-US" sz="3600" dirty="0"/>
              <a:t> = </a:t>
            </a:r>
            <a:r>
              <a:rPr lang="en-US" sz="3600" dirty="0" err="1"/>
              <a:t>transformMatrix</a:t>
            </a:r>
            <a:r>
              <a:rPr lang="en-US" sz="3600" dirty="0"/>
              <a:t> * </a:t>
            </a:r>
            <a:r>
              <a:rPr lang="en-US" sz="3600" dirty="0" err="1"/>
              <a:t>objectTransform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354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Ways to Translate / Rotate / Scale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1604349" y="2255963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Using the SCN methods provided</a:t>
            </a:r>
          </a:p>
        </p:txBody>
      </p:sp>
      <p:sp>
        <p:nvSpPr>
          <p:cNvPr id="14" name="Google Shape;132;p8">
            <a:extLst>
              <a:ext uri="{FF2B5EF4-FFF2-40B4-BE49-F238E27FC236}">
                <a16:creationId xmlns:a16="http://schemas.microsoft.com/office/drawing/2014/main" id="{79CE3D6B-7834-9741-9FDC-B39BF036580E}"/>
              </a:ext>
            </a:extLst>
          </p:cNvPr>
          <p:cNvSpPr/>
          <p:nvPr/>
        </p:nvSpPr>
        <p:spPr>
          <a:xfrm>
            <a:off x="848645" y="2285974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131;p8">
            <a:extLst>
              <a:ext uri="{FF2B5EF4-FFF2-40B4-BE49-F238E27FC236}">
                <a16:creationId xmlns:a16="http://schemas.microsoft.com/office/drawing/2014/main" id="{8737BCB6-551F-1149-9FC0-00CA546290B6}"/>
              </a:ext>
            </a:extLst>
          </p:cNvPr>
          <p:cNvSpPr txBox="1"/>
          <p:nvPr/>
        </p:nvSpPr>
        <p:spPr>
          <a:xfrm>
            <a:off x="1604349" y="7243448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Using the SIMD framework</a:t>
            </a:r>
          </a:p>
        </p:txBody>
      </p:sp>
      <p:sp>
        <p:nvSpPr>
          <p:cNvPr id="16" name="Google Shape;132;p8">
            <a:extLst>
              <a:ext uri="{FF2B5EF4-FFF2-40B4-BE49-F238E27FC236}">
                <a16:creationId xmlns:a16="http://schemas.microsoft.com/office/drawing/2014/main" id="{9D9703EA-211F-3646-A529-CEB8F8C91010}"/>
              </a:ext>
            </a:extLst>
          </p:cNvPr>
          <p:cNvSpPr/>
          <p:nvPr/>
        </p:nvSpPr>
        <p:spPr>
          <a:xfrm>
            <a:off x="848645" y="7273459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Google Shape;132;p8">
            <a:extLst>
              <a:ext uri="{FF2B5EF4-FFF2-40B4-BE49-F238E27FC236}">
                <a16:creationId xmlns:a16="http://schemas.microsoft.com/office/drawing/2014/main" id="{E56F8519-94FF-E540-BEE5-D03C2A824A1C}"/>
              </a:ext>
            </a:extLst>
          </p:cNvPr>
          <p:cNvSpPr/>
          <p:nvPr/>
        </p:nvSpPr>
        <p:spPr>
          <a:xfrm>
            <a:off x="848645" y="3149120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C8F33-A938-FD41-B678-8435B33A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50" y="3146764"/>
            <a:ext cx="22773300" cy="2612855"/>
          </a:xfrm>
          <a:prstGeom prst="rect">
            <a:avLst/>
          </a:prstGeom>
        </p:spPr>
      </p:pic>
      <p:sp>
        <p:nvSpPr>
          <p:cNvPr id="23" name="Google Shape;131;p8">
            <a:extLst>
              <a:ext uri="{FF2B5EF4-FFF2-40B4-BE49-F238E27FC236}">
                <a16:creationId xmlns:a16="http://schemas.microsoft.com/office/drawing/2014/main" id="{5583182E-9CE3-3D4F-81DC-94B6FA291A2D}"/>
              </a:ext>
            </a:extLst>
          </p:cNvPr>
          <p:cNvSpPr txBox="1"/>
          <p:nvPr/>
        </p:nvSpPr>
        <p:spPr>
          <a:xfrm>
            <a:off x="1604349" y="6204940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matrix_identity_float4x4</a:t>
            </a:r>
          </a:p>
          <a:p>
            <a:pPr lvl="0"/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24" name="Google Shape;132;p8">
            <a:extLst>
              <a:ext uri="{FF2B5EF4-FFF2-40B4-BE49-F238E27FC236}">
                <a16:creationId xmlns:a16="http://schemas.microsoft.com/office/drawing/2014/main" id="{02803A8D-3C6D-3345-BE21-A258BAA83C11}"/>
              </a:ext>
            </a:extLst>
          </p:cNvPr>
          <p:cNvSpPr/>
          <p:nvPr/>
        </p:nvSpPr>
        <p:spPr>
          <a:xfrm>
            <a:off x="848645" y="623495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6D9CF-2AF3-184C-A527-E886D776D373}"/>
              </a:ext>
            </a:extLst>
          </p:cNvPr>
          <p:cNvSpPr txBox="1"/>
          <p:nvPr/>
        </p:nvSpPr>
        <p:spPr>
          <a:xfrm>
            <a:off x="16611600" y="10180320"/>
            <a:ext cx="5509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dk2"/>
                </a:solidFill>
                <a:latin typeface="Nunito"/>
              </a:rPr>
              <a:t>NOTE! Angles are in Radians unless otherwise specified</a:t>
            </a:r>
          </a:p>
        </p:txBody>
      </p:sp>
    </p:spTree>
    <p:extLst>
      <p:ext uri="{BB962C8B-B14F-4D97-AF65-F5344CB8AC3E}">
        <p14:creationId xmlns:p14="http://schemas.microsoft.com/office/powerpoint/2010/main" val="280228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SIMD Framework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1604349" y="2255963"/>
            <a:ext cx="20463171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SIMD framework – For real parallel task, Getting multiple operations in one hit through the CPU.</a:t>
            </a:r>
          </a:p>
          <a:p>
            <a:pPr lvl="0"/>
            <a:endParaRPr lang="en-US" sz="3600" dirty="0">
              <a:solidFill>
                <a:schemeClr val="dk2"/>
              </a:solidFill>
              <a:latin typeface="Nunito"/>
            </a:endParaRPr>
          </a:p>
          <a:p>
            <a:pPr lvl="0"/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14" name="Google Shape;132;p8">
            <a:extLst>
              <a:ext uri="{FF2B5EF4-FFF2-40B4-BE49-F238E27FC236}">
                <a16:creationId xmlns:a16="http://schemas.microsoft.com/office/drawing/2014/main" id="{79CE3D6B-7834-9741-9FDC-B39BF036580E}"/>
              </a:ext>
            </a:extLst>
          </p:cNvPr>
          <p:cNvSpPr/>
          <p:nvPr/>
        </p:nvSpPr>
        <p:spPr>
          <a:xfrm>
            <a:off x="848645" y="2285974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" name="Google Shape;131;p8">
            <a:extLst>
              <a:ext uri="{FF2B5EF4-FFF2-40B4-BE49-F238E27FC236}">
                <a16:creationId xmlns:a16="http://schemas.microsoft.com/office/drawing/2014/main" id="{5583182E-9CE3-3D4F-81DC-94B6FA291A2D}"/>
              </a:ext>
            </a:extLst>
          </p:cNvPr>
          <p:cNvSpPr txBox="1"/>
          <p:nvPr/>
        </p:nvSpPr>
        <p:spPr>
          <a:xfrm>
            <a:off x="1604349" y="3119109"/>
            <a:ext cx="19523260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SceneKit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provides various SIMD method / properties to interacts with Nodes. </a:t>
            </a:r>
          </a:p>
        </p:txBody>
      </p:sp>
      <p:sp>
        <p:nvSpPr>
          <p:cNvPr id="24" name="Google Shape;132;p8">
            <a:extLst>
              <a:ext uri="{FF2B5EF4-FFF2-40B4-BE49-F238E27FC236}">
                <a16:creationId xmlns:a16="http://schemas.microsoft.com/office/drawing/2014/main" id="{02803A8D-3C6D-3345-BE21-A258BAA83C11}"/>
              </a:ext>
            </a:extLst>
          </p:cNvPr>
          <p:cNvSpPr/>
          <p:nvPr/>
        </p:nvSpPr>
        <p:spPr>
          <a:xfrm>
            <a:off x="848645" y="3149120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CF176-6437-ED4E-9221-25D0A34AD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0534" y="4133148"/>
            <a:ext cx="7077075" cy="7077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75A26F-88E6-CA43-A44E-6D77EAC1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524" y="4225049"/>
            <a:ext cx="6893275" cy="6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11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SIMD Framework Part 2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1604349" y="2255963"/>
            <a:ext cx="20463171" cy="58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B556B-2257-9249-B310-C1E35D9B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786" y="2550296"/>
            <a:ext cx="11522075" cy="84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1580363" y="9121697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36564" y="3297240"/>
            <a:ext cx="15725609" cy="712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Transformations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/ Placement of Objects</a:t>
            </a:r>
            <a:endParaRPr sz="16000" b="1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rgbClr val="1043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6BDF95-47DE-8740-8503-85CBFF29E2D7}"/>
              </a:ext>
            </a:extLst>
          </p:cNvPr>
          <p:cNvSpPr/>
          <p:nvPr/>
        </p:nvSpPr>
        <p:spPr>
          <a:xfrm>
            <a:off x="12224358" y="5580726"/>
            <a:ext cx="158358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82198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1580363" y="9121697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0" y="5581024"/>
            <a:ext cx="15758085" cy="263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Use Cases</a:t>
            </a:r>
            <a:endParaRPr sz="16000" b="1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rgbClr val="1043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3" name="Google Shape;143;p9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</p:grpSpPr>
        <p:sp>
          <p:nvSpPr>
            <p:cNvPr id="144" name="Google Shape;144;p9"/>
            <p:cNvSpPr/>
            <p:nvPr/>
          </p:nvSpPr>
          <p:spPr>
            <a:xfrm>
              <a:off x="13526123" y="4299560"/>
              <a:ext cx="611131" cy="926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2" y="120000"/>
                  </a:moveTo>
                  <a:lnTo>
                    <a:pt x="0" y="117057"/>
                  </a:lnTo>
                  <a:lnTo>
                    <a:pt x="113553" y="0"/>
                  </a:lnTo>
                  <a:lnTo>
                    <a:pt x="120000" y="2942"/>
                  </a:lnTo>
                  <a:lnTo>
                    <a:pt x="694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3182678" y="4370269"/>
              <a:ext cx="378800" cy="851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800" y="120000"/>
                  </a:moveTo>
                  <a:lnTo>
                    <a:pt x="0" y="2136"/>
                  </a:lnTo>
                  <a:lnTo>
                    <a:pt x="11200" y="0"/>
                  </a:lnTo>
                  <a:lnTo>
                    <a:pt x="120000" y="117863"/>
                  </a:lnTo>
                  <a:lnTo>
                    <a:pt x="1088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3200356" y="4291983"/>
              <a:ext cx="921747" cy="1060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8" y="120000"/>
                  </a:moveTo>
                  <a:lnTo>
                    <a:pt x="0" y="77142"/>
                  </a:lnTo>
                  <a:lnTo>
                    <a:pt x="119671" y="0"/>
                  </a:lnTo>
                  <a:lnTo>
                    <a:pt x="119999" y="45714"/>
                  </a:lnTo>
                  <a:lnTo>
                    <a:pt x="32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3137220" y="3524282"/>
              <a:ext cx="83336" cy="8535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818" y="120000"/>
                  </a:moveTo>
                  <a:lnTo>
                    <a:pt x="0" y="355"/>
                  </a:lnTo>
                  <a:lnTo>
                    <a:pt x="58181" y="0"/>
                  </a:lnTo>
                  <a:lnTo>
                    <a:pt x="120000" y="120000"/>
                  </a:lnTo>
                  <a:lnTo>
                    <a:pt x="6181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3144798" y="3509129"/>
              <a:ext cx="989931" cy="8182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938" y="120000"/>
                  </a:moveTo>
                  <a:lnTo>
                    <a:pt x="0" y="4814"/>
                  </a:lnTo>
                  <a:lnTo>
                    <a:pt x="3061" y="0"/>
                  </a:lnTo>
                  <a:lnTo>
                    <a:pt x="119999" y="115555"/>
                  </a:lnTo>
                  <a:lnTo>
                    <a:pt x="11693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2137190" y="3506605"/>
              <a:ext cx="1020235" cy="37881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12127087" y="3509129"/>
              <a:ext cx="1040438" cy="59345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30" y="120000"/>
                  </a:moveTo>
                  <a:lnTo>
                    <a:pt x="0" y="112851"/>
                  </a:lnTo>
                  <a:lnTo>
                    <a:pt x="117669" y="0"/>
                  </a:lnTo>
                  <a:lnTo>
                    <a:pt x="120000" y="7148"/>
                  </a:lnTo>
                  <a:lnTo>
                    <a:pt x="233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11268474" y="4064703"/>
              <a:ext cx="873766" cy="2626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87" y="120000"/>
                  </a:moveTo>
                  <a:lnTo>
                    <a:pt x="0" y="102692"/>
                  </a:lnTo>
                  <a:lnTo>
                    <a:pt x="118612" y="0"/>
                  </a:lnTo>
                  <a:lnTo>
                    <a:pt x="120000" y="18461"/>
                  </a:lnTo>
                  <a:lnTo>
                    <a:pt x="1387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0528553" y="3506605"/>
              <a:ext cx="1611163" cy="3181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4" y="120000"/>
                  </a:moveTo>
                  <a:lnTo>
                    <a:pt x="0" y="105714"/>
                  </a:lnTo>
                  <a:lnTo>
                    <a:pt x="119435" y="0"/>
                  </a:lnTo>
                  <a:lnTo>
                    <a:pt x="120000" y="14285"/>
                  </a:lnTo>
                  <a:lnTo>
                    <a:pt x="564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2116986" y="3526807"/>
              <a:ext cx="40405" cy="558100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0520976" y="3789442"/>
              <a:ext cx="765177" cy="5353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435" y="120000"/>
                  </a:moveTo>
                  <a:lnTo>
                    <a:pt x="0" y="7358"/>
                  </a:lnTo>
                  <a:lnTo>
                    <a:pt x="3564" y="0"/>
                  </a:lnTo>
                  <a:lnTo>
                    <a:pt x="120000" y="112641"/>
                  </a:lnTo>
                  <a:lnTo>
                    <a:pt x="116435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0273493" y="4291983"/>
              <a:ext cx="1010134" cy="560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00" y="120000"/>
                  </a:moveTo>
                  <a:lnTo>
                    <a:pt x="0" y="112432"/>
                  </a:lnTo>
                  <a:lnTo>
                    <a:pt x="117900" y="0"/>
                  </a:lnTo>
                  <a:lnTo>
                    <a:pt x="120000" y="7567"/>
                  </a:lnTo>
                  <a:lnTo>
                    <a:pt x="21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0263392" y="3799542"/>
              <a:ext cx="287888" cy="10404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789" y="120000"/>
                  </a:moveTo>
                  <a:lnTo>
                    <a:pt x="0" y="118834"/>
                  </a:lnTo>
                  <a:lnTo>
                    <a:pt x="104210" y="0"/>
                  </a:lnTo>
                  <a:lnTo>
                    <a:pt x="119999" y="1165"/>
                  </a:lnTo>
                  <a:lnTo>
                    <a:pt x="1578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2132139" y="4067229"/>
              <a:ext cx="1073267" cy="3308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870" y="120000"/>
                  </a:moveTo>
                  <a:lnTo>
                    <a:pt x="0" y="13740"/>
                  </a:lnTo>
                  <a:lnTo>
                    <a:pt x="1129" y="0"/>
                  </a:lnTo>
                  <a:lnTo>
                    <a:pt x="120000" y="106259"/>
                  </a:lnTo>
                  <a:lnTo>
                    <a:pt x="11887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2771049" y="5229506"/>
              <a:ext cx="777804" cy="18513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2" y="120000"/>
                  </a:moveTo>
                  <a:lnTo>
                    <a:pt x="0" y="102857"/>
                  </a:lnTo>
                  <a:lnTo>
                    <a:pt x="118817" y="0"/>
                  </a:lnTo>
                  <a:lnTo>
                    <a:pt x="120000" y="17142"/>
                  </a:lnTo>
                  <a:lnTo>
                    <a:pt x="118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2493263" y="4362692"/>
              <a:ext cx="719720" cy="6010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10" y="120000"/>
                  </a:moveTo>
                  <a:lnTo>
                    <a:pt x="0" y="113949"/>
                  </a:lnTo>
                  <a:lnTo>
                    <a:pt x="115789" y="0"/>
                  </a:lnTo>
                  <a:lnTo>
                    <a:pt x="119999" y="6050"/>
                  </a:lnTo>
                  <a:lnTo>
                    <a:pt x="421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2116986" y="4084906"/>
              <a:ext cx="45719" cy="750452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1258372" y="4297035"/>
              <a:ext cx="484865" cy="6283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521" y="120000"/>
                  </a:moveTo>
                  <a:lnTo>
                    <a:pt x="0" y="4285"/>
                  </a:lnTo>
                  <a:lnTo>
                    <a:pt x="7826" y="0"/>
                  </a:lnTo>
                  <a:lnTo>
                    <a:pt x="120000" y="115714"/>
                  </a:lnTo>
                  <a:lnTo>
                    <a:pt x="111521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0278543" y="4814728"/>
              <a:ext cx="1310650" cy="3333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49" y="120000"/>
                  </a:moveTo>
                  <a:lnTo>
                    <a:pt x="0" y="15000"/>
                  </a:lnTo>
                  <a:lnTo>
                    <a:pt x="650" y="0"/>
                  </a:lnTo>
                  <a:lnTo>
                    <a:pt x="120000" y="105937"/>
                  </a:lnTo>
                  <a:lnTo>
                    <a:pt x="11934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</p:grpSpPr>
        <p:sp>
          <p:nvSpPr>
            <p:cNvPr id="165" name="Google Shape;165;p9"/>
            <p:cNvSpPr/>
            <p:nvPr/>
          </p:nvSpPr>
          <p:spPr>
            <a:xfrm>
              <a:off x="20237414" y="5072383"/>
              <a:ext cx="296706" cy="2967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2013420" y="5581024"/>
              <a:ext cx="330618" cy="3263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1941361" y="4144117"/>
              <a:ext cx="330618" cy="33061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23598681" y="5508968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8817459" y="5504729"/>
              <a:ext cx="241605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0245891" y="4169548"/>
              <a:ext cx="279754" cy="27975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7155900" y="6365181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22632266" y="7026413"/>
              <a:ext cx="233127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7575528" y="4661234"/>
              <a:ext cx="237366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EEDC3F1C-EA59-8C43-A483-C8C34FFA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2245" y="6286346"/>
            <a:ext cx="2843287" cy="284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5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 Cases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1;p8">
            <a:extLst>
              <a:ext uri="{FF2B5EF4-FFF2-40B4-BE49-F238E27FC236}">
                <a16:creationId xmlns:a16="http://schemas.microsoft.com/office/drawing/2014/main" id="{6A9A74B3-9B6D-8C43-AB92-FF4DD48717D7}"/>
              </a:ext>
            </a:extLst>
          </p:cNvPr>
          <p:cNvSpPr txBox="1"/>
          <p:nvPr/>
        </p:nvSpPr>
        <p:spPr>
          <a:xfrm>
            <a:off x="1604349" y="2255963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Informational &amp; Realism</a:t>
            </a:r>
          </a:p>
        </p:txBody>
      </p:sp>
      <p:sp>
        <p:nvSpPr>
          <p:cNvPr id="14" name="Google Shape;132;p8">
            <a:extLst>
              <a:ext uri="{FF2B5EF4-FFF2-40B4-BE49-F238E27FC236}">
                <a16:creationId xmlns:a16="http://schemas.microsoft.com/office/drawing/2014/main" id="{79CE3D6B-7834-9741-9FDC-B39BF036580E}"/>
              </a:ext>
            </a:extLst>
          </p:cNvPr>
          <p:cNvSpPr/>
          <p:nvPr/>
        </p:nvSpPr>
        <p:spPr>
          <a:xfrm>
            <a:off x="848645" y="2285974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131;p8">
            <a:extLst>
              <a:ext uri="{FF2B5EF4-FFF2-40B4-BE49-F238E27FC236}">
                <a16:creationId xmlns:a16="http://schemas.microsoft.com/office/drawing/2014/main" id="{8737BCB6-551F-1149-9FC0-00CA546290B6}"/>
              </a:ext>
            </a:extLst>
          </p:cNvPr>
          <p:cNvSpPr txBox="1"/>
          <p:nvPr/>
        </p:nvSpPr>
        <p:spPr>
          <a:xfrm>
            <a:off x="1604348" y="3204778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Increasing a persons imagination by seeing it</a:t>
            </a:r>
          </a:p>
        </p:txBody>
      </p:sp>
      <p:sp>
        <p:nvSpPr>
          <p:cNvPr id="16" name="Google Shape;132;p8">
            <a:extLst>
              <a:ext uri="{FF2B5EF4-FFF2-40B4-BE49-F238E27FC236}">
                <a16:creationId xmlns:a16="http://schemas.microsoft.com/office/drawing/2014/main" id="{9D9703EA-211F-3646-A529-CEB8F8C91010}"/>
              </a:ext>
            </a:extLst>
          </p:cNvPr>
          <p:cNvSpPr/>
          <p:nvPr/>
        </p:nvSpPr>
        <p:spPr>
          <a:xfrm>
            <a:off x="848644" y="3234789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B88FBF-03E7-D54F-BEFE-B3AD3FCB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0534" y="6151564"/>
            <a:ext cx="10232800" cy="4796625"/>
          </a:xfrm>
          <a:prstGeom prst="rect">
            <a:avLst/>
          </a:prstGeom>
        </p:spPr>
      </p:pic>
      <p:sp>
        <p:nvSpPr>
          <p:cNvPr id="19" name="Google Shape;131;p8">
            <a:extLst>
              <a:ext uri="{FF2B5EF4-FFF2-40B4-BE49-F238E27FC236}">
                <a16:creationId xmlns:a16="http://schemas.microsoft.com/office/drawing/2014/main" id="{7F85E95C-2F67-8A4F-84AF-805680863D20}"/>
              </a:ext>
            </a:extLst>
          </p:cNvPr>
          <p:cNvSpPr txBox="1"/>
          <p:nvPr/>
        </p:nvSpPr>
        <p:spPr>
          <a:xfrm>
            <a:off x="1604348" y="4125590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Interacting with real world objects</a:t>
            </a:r>
          </a:p>
        </p:txBody>
      </p:sp>
      <p:sp>
        <p:nvSpPr>
          <p:cNvPr id="20" name="Google Shape;132;p8">
            <a:extLst>
              <a:ext uri="{FF2B5EF4-FFF2-40B4-BE49-F238E27FC236}">
                <a16:creationId xmlns:a16="http://schemas.microsoft.com/office/drawing/2014/main" id="{A59FD6BD-6357-964A-AA91-684450FE7AE7}"/>
              </a:ext>
            </a:extLst>
          </p:cNvPr>
          <p:cNvSpPr/>
          <p:nvPr/>
        </p:nvSpPr>
        <p:spPr>
          <a:xfrm>
            <a:off x="848644" y="415560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Google Shape;131;p8">
            <a:extLst>
              <a:ext uri="{FF2B5EF4-FFF2-40B4-BE49-F238E27FC236}">
                <a16:creationId xmlns:a16="http://schemas.microsoft.com/office/drawing/2014/main" id="{B0D74498-7413-BC49-980D-F679E664BD3E}"/>
              </a:ext>
            </a:extLst>
          </p:cNvPr>
          <p:cNvSpPr txBox="1"/>
          <p:nvPr/>
        </p:nvSpPr>
        <p:spPr>
          <a:xfrm>
            <a:off x="1604348" y="5074405"/>
            <a:ext cx="124461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Replacing real world object - future</a:t>
            </a:r>
          </a:p>
        </p:txBody>
      </p:sp>
      <p:sp>
        <p:nvSpPr>
          <p:cNvPr id="22" name="Google Shape;132;p8">
            <a:extLst>
              <a:ext uri="{FF2B5EF4-FFF2-40B4-BE49-F238E27FC236}">
                <a16:creationId xmlns:a16="http://schemas.microsoft.com/office/drawing/2014/main" id="{3739155B-CA04-1048-BD30-55F80DFF20B1}"/>
              </a:ext>
            </a:extLst>
          </p:cNvPr>
          <p:cNvSpPr/>
          <p:nvPr/>
        </p:nvSpPr>
        <p:spPr>
          <a:xfrm>
            <a:off x="848644" y="510441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E463B-7090-3346-9457-BF90A3DA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48" y="6268953"/>
            <a:ext cx="5989164" cy="2017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40130-0743-D14B-8963-CF6131A51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1953516"/>
            <a:ext cx="3891306" cy="3891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7C412-D6B3-024B-9378-F30E17B1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824" y="8834245"/>
            <a:ext cx="8128000" cy="246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AB500-C4AA-234E-8F7E-C6D27C3A9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0640" y="688055"/>
            <a:ext cx="7034417" cy="4672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3C96E5-5413-F445-A532-FA281EA34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1181" y="5662209"/>
            <a:ext cx="6344072" cy="31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6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/>
        </p:nvSpPr>
        <p:spPr>
          <a:xfrm>
            <a:off x="11483789" y="3693535"/>
            <a:ext cx="10488706" cy="203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Contents</a:t>
            </a:r>
            <a:endParaRPr sz="150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2482606" y="1808809"/>
            <a:ext cx="97027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What is AR ?</a:t>
            </a:r>
            <a:endParaRPr lang="en-US" sz="3600" dirty="0"/>
          </a:p>
        </p:txBody>
      </p:sp>
      <p:sp>
        <p:nvSpPr>
          <p:cNvPr id="132" name="Google Shape;132;p8"/>
          <p:cNvSpPr/>
          <p:nvPr/>
        </p:nvSpPr>
        <p:spPr>
          <a:xfrm>
            <a:off x="1726901" y="1838820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2526690" y="2767815"/>
            <a:ext cx="53511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Project Overview</a:t>
            </a:r>
            <a:endParaRPr lang="en-US" dirty="0"/>
          </a:p>
        </p:txBody>
      </p:sp>
      <p:sp>
        <p:nvSpPr>
          <p:cNvPr id="134" name="Google Shape;134;p8"/>
          <p:cNvSpPr/>
          <p:nvPr/>
        </p:nvSpPr>
        <p:spPr>
          <a:xfrm>
            <a:off x="1726901" y="279782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502F8358-63DB-404C-83B8-AD2A54AA5DAA}"/>
              </a:ext>
            </a:extLst>
          </p:cNvPr>
          <p:cNvSpPr txBox="1"/>
          <p:nvPr/>
        </p:nvSpPr>
        <p:spPr>
          <a:xfrm>
            <a:off x="2539514" y="3665561"/>
            <a:ext cx="49984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Nunito"/>
              </a:rPr>
              <a:t>Project Setup</a:t>
            </a:r>
            <a:endParaRPr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11" name="Google Shape;130;p8">
            <a:extLst>
              <a:ext uri="{FF2B5EF4-FFF2-40B4-BE49-F238E27FC236}">
                <a16:creationId xmlns:a16="http://schemas.microsoft.com/office/drawing/2014/main" id="{6482CB1A-80D4-E844-A8FE-79DC8BB5F6C5}"/>
              </a:ext>
            </a:extLst>
          </p:cNvPr>
          <p:cNvSpPr/>
          <p:nvPr/>
        </p:nvSpPr>
        <p:spPr>
          <a:xfrm>
            <a:off x="1726901" y="3695572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9;p8">
            <a:extLst>
              <a:ext uri="{FF2B5EF4-FFF2-40B4-BE49-F238E27FC236}">
                <a16:creationId xmlns:a16="http://schemas.microsoft.com/office/drawing/2014/main" id="{94C3A781-6E87-2940-B827-77131E08AFD3}"/>
              </a:ext>
            </a:extLst>
          </p:cNvPr>
          <p:cNvSpPr txBox="1"/>
          <p:nvPr/>
        </p:nvSpPr>
        <p:spPr>
          <a:xfrm>
            <a:off x="2539513" y="4651372"/>
            <a:ext cx="65056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Objects Recognition / Anchors</a:t>
            </a:r>
            <a:endParaRPr lang="en-US" dirty="0"/>
          </a:p>
        </p:txBody>
      </p:sp>
      <p:sp>
        <p:nvSpPr>
          <p:cNvPr id="13" name="Google Shape;130;p8">
            <a:extLst>
              <a:ext uri="{FF2B5EF4-FFF2-40B4-BE49-F238E27FC236}">
                <a16:creationId xmlns:a16="http://schemas.microsoft.com/office/drawing/2014/main" id="{46C264D4-20C4-854F-9A3C-3E489322F52D}"/>
              </a:ext>
            </a:extLst>
          </p:cNvPr>
          <p:cNvSpPr/>
          <p:nvPr/>
        </p:nvSpPr>
        <p:spPr>
          <a:xfrm>
            <a:off x="1726901" y="468138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5285B20C-4949-0E48-A333-6B42D1696709}"/>
              </a:ext>
            </a:extLst>
          </p:cNvPr>
          <p:cNvSpPr txBox="1"/>
          <p:nvPr/>
        </p:nvSpPr>
        <p:spPr>
          <a:xfrm>
            <a:off x="2539513" y="5642427"/>
            <a:ext cx="96458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Transformations / Placement of 3D Objects</a:t>
            </a:r>
            <a:endParaRPr dirty="0"/>
          </a:p>
        </p:txBody>
      </p:sp>
      <p:sp>
        <p:nvSpPr>
          <p:cNvPr id="15" name="Google Shape;130;p8">
            <a:extLst>
              <a:ext uri="{FF2B5EF4-FFF2-40B4-BE49-F238E27FC236}">
                <a16:creationId xmlns:a16="http://schemas.microsoft.com/office/drawing/2014/main" id="{660DE0D1-7D27-F841-BE65-3FD290774D22}"/>
              </a:ext>
            </a:extLst>
          </p:cNvPr>
          <p:cNvSpPr/>
          <p:nvPr/>
        </p:nvSpPr>
        <p:spPr>
          <a:xfrm>
            <a:off x="1726901" y="5672438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129;p8">
            <a:extLst>
              <a:ext uri="{FF2B5EF4-FFF2-40B4-BE49-F238E27FC236}">
                <a16:creationId xmlns:a16="http://schemas.microsoft.com/office/drawing/2014/main" id="{209F0E0E-7F8B-5346-9EFF-8BF20A6233E7}"/>
              </a:ext>
            </a:extLst>
          </p:cNvPr>
          <p:cNvSpPr txBox="1"/>
          <p:nvPr/>
        </p:nvSpPr>
        <p:spPr>
          <a:xfrm>
            <a:off x="2539513" y="6542458"/>
            <a:ext cx="98645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Accelerate / SIMD Framework</a:t>
            </a:r>
            <a:endParaRPr lang="en-US" sz="3600" dirty="0"/>
          </a:p>
        </p:txBody>
      </p:sp>
      <p:sp>
        <p:nvSpPr>
          <p:cNvPr id="17" name="Google Shape;130;p8">
            <a:extLst>
              <a:ext uri="{FF2B5EF4-FFF2-40B4-BE49-F238E27FC236}">
                <a16:creationId xmlns:a16="http://schemas.microsoft.com/office/drawing/2014/main" id="{F34E6FC4-4B43-F749-81F3-23FE19971F15}"/>
              </a:ext>
            </a:extLst>
          </p:cNvPr>
          <p:cNvSpPr/>
          <p:nvPr/>
        </p:nvSpPr>
        <p:spPr>
          <a:xfrm>
            <a:off x="1726901" y="6572469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Google Shape;129;p8">
            <a:extLst>
              <a:ext uri="{FF2B5EF4-FFF2-40B4-BE49-F238E27FC236}">
                <a16:creationId xmlns:a16="http://schemas.microsoft.com/office/drawing/2014/main" id="{03BC7C0A-BF31-D744-8BCB-A8954D362C57}"/>
              </a:ext>
            </a:extLst>
          </p:cNvPr>
          <p:cNvSpPr txBox="1"/>
          <p:nvPr/>
        </p:nvSpPr>
        <p:spPr>
          <a:xfrm>
            <a:off x="2539513" y="7442489"/>
            <a:ext cx="65056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Use Cases</a:t>
            </a:r>
            <a:endParaRPr lang="en-US" dirty="0"/>
          </a:p>
        </p:txBody>
      </p:sp>
      <p:sp>
        <p:nvSpPr>
          <p:cNvPr id="19" name="Google Shape;130;p8">
            <a:extLst>
              <a:ext uri="{FF2B5EF4-FFF2-40B4-BE49-F238E27FC236}">
                <a16:creationId xmlns:a16="http://schemas.microsoft.com/office/drawing/2014/main" id="{6B8EA6C8-A1D2-7742-842E-5A4DACAE6BD7}"/>
              </a:ext>
            </a:extLst>
          </p:cNvPr>
          <p:cNvSpPr/>
          <p:nvPr/>
        </p:nvSpPr>
        <p:spPr>
          <a:xfrm>
            <a:off x="1726901" y="7472500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Google Shape;129;p8">
            <a:extLst>
              <a:ext uri="{FF2B5EF4-FFF2-40B4-BE49-F238E27FC236}">
                <a16:creationId xmlns:a16="http://schemas.microsoft.com/office/drawing/2014/main" id="{AFDFD465-AEB7-9E44-B704-ADBCC4CBA4BB}"/>
              </a:ext>
            </a:extLst>
          </p:cNvPr>
          <p:cNvSpPr txBox="1"/>
          <p:nvPr/>
        </p:nvSpPr>
        <p:spPr>
          <a:xfrm>
            <a:off x="2526690" y="8342520"/>
            <a:ext cx="65056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Q &amp; A</a:t>
            </a:r>
            <a:endParaRPr lang="en-US" dirty="0"/>
          </a:p>
        </p:txBody>
      </p:sp>
      <p:sp>
        <p:nvSpPr>
          <p:cNvPr id="23" name="Google Shape;130;p8">
            <a:extLst>
              <a:ext uri="{FF2B5EF4-FFF2-40B4-BE49-F238E27FC236}">
                <a16:creationId xmlns:a16="http://schemas.microsoft.com/office/drawing/2014/main" id="{0A57257E-FFE9-0E44-A53A-F99EB421D4D2}"/>
              </a:ext>
            </a:extLst>
          </p:cNvPr>
          <p:cNvSpPr/>
          <p:nvPr/>
        </p:nvSpPr>
        <p:spPr>
          <a:xfrm>
            <a:off x="1714078" y="837253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/>
        </p:nvSpPr>
        <p:spPr>
          <a:xfrm>
            <a:off x="833718" y="5104451"/>
            <a:ext cx="21838023" cy="238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ctr" rtl="0">
              <a:lnSpc>
                <a:spcPct val="663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Thank you!</a:t>
            </a:r>
            <a:endParaRPr sz="196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9881803" y="8907010"/>
            <a:ext cx="46586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Any questions?</a:t>
            </a:r>
            <a:endParaRPr sz="4400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2A1F3-CF99-CE4C-AE59-34736F094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127" y="532451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1580363" y="9121697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0" y="5504729"/>
            <a:ext cx="15835816" cy="249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What is AR ?</a:t>
            </a:r>
            <a:endParaRPr sz="16000" b="1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rgbClr val="1043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3" name="Google Shape;143;p9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</p:grpSpPr>
        <p:sp>
          <p:nvSpPr>
            <p:cNvPr id="144" name="Google Shape;144;p9"/>
            <p:cNvSpPr/>
            <p:nvPr/>
          </p:nvSpPr>
          <p:spPr>
            <a:xfrm>
              <a:off x="13526123" y="4299560"/>
              <a:ext cx="611131" cy="926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2" y="120000"/>
                  </a:moveTo>
                  <a:lnTo>
                    <a:pt x="0" y="117057"/>
                  </a:lnTo>
                  <a:lnTo>
                    <a:pt x="113553" y="0"/>
                  </a:lnTo>
                  <a:lnTo>
                    <a:pt x="120000" y="2942"/>
                  </a:lnTo>
                  <a:lnTo>
                    <a:pt x="694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3182678" y="4370269"/>
              <a:ext cx="378800" cy="851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800" y="120000"/>
                  </a:moveTo>
                  <a:lnTo>
                    <a:pt x="0" y="2136"/>
                  </a:lnTo>
                  <a:lnTo>
                    <a:pt x="11200" y="0"/>
                  </a:lnTo>
                  <a:lnTo>
                    <a:pt x="120000" y="117863"/>
                  </a:lnTo>
                  <a:lnTo>
                    <a:pt x="1088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3200356" y="4291983"/>
              <a:ext cx="921747" cy="1060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8" y="120000"/>
                  </a:moveTo>
                  <a:lnTo>
                    <a:pt x="0" y="77142"/>
                  </a:lnTo>
                  <a:lnTo>
                    <a:pt x="119671" y="0"/>
                  </a:lnTo>
                  <a:lnTo>
                    <a:pt x="119999" y="45714"/>
                  </a:lnTo>
                  <a:lnTo>
                    <a:pt x="32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3137220" y="3524282"/>
              <a:ext cx="83336" cy="8535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818" y="120000"/>
                  </a:moveTo>
                  <a:lnTo>
                    <a:pt x="0" y="355"/>
                  </a:lnTo>
                  <a:lnTo>
                    <a:pt x="58181" y="0"/>
                  </a:lnTo>
                  <a:lnTo>
                    <a:pt x="120000" y="120000"/>
                  </a:lnTo>
                  <a:lnTo>
                    <a:pt x="6181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3144798" y="3509129"/>
              <a:ext cx="989931" cy="8182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938" y="120000"/>
                  </a:moveTo>
                  <a:lnTo>
                    <a:pt x="0" y="4814"/>
                  </a:lnTo>
                  <a:lnTo>
                    <a:pt x="3061" y="0"/>
                  </a:lnTo>
                  <a:lnTo>
                    <a:pt x="119999" y="115555"/>
                  </a:lnTo>
                  <a:lnTo>
                    <a:pt x="11693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2137190" y="3506605"/>
              <a:ext cx="1020235" cy="37881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12127087" y="3509129"/>
              <a:ext cx="1040438" cy="59345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30" y="120000"/>
                  </a:moveTo>
                  <a:lnTo>
                    <a:pt x="0" y="112851"/>
                  </a:lnTo>
                  <a:lnTo>
                    <a:pt x="117669" y="0"/>
                  </a:lnTo>
                  <a:lnTo>
                    <a:pt x="120000" y="7148"/>
                  </a:lnTo>
                  <a:lnTo>
                    <a:pt x="233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11268474" y="4064703"/>
              <a:ext cx="873766" cy="2626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87" y="120000"/>
                  </a:moveTo>
                  <a:lnTo>
                    <a:pt x="0" y="102692"/>
                  </a:lnTo>
                  <a:lnTo>
                    <a:pt x="118612" y="0"/>
                  </a:lnTo>
                  <a:lnTo>
                    <a:pt x="120000" y="18461"/>
                  </a:lnTo>
                  <a:lnTo>
                    <a:pt x="1387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0528553" y="3506605"/>
              <a:ext cx="1611163" cy="3181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4" y="120000"/>
                  </a:moveTo>
                  <a:lnTo>
                    <a:pt x="0" y="105714"/>
                  </a:lnTo>
                  <a:lnTo>
                    <a:pt x="119435" y="0"/>
                  </a:lnTo>
                  <a:lnTo>
                    <a:pt x="120000" y="14285"/>
                  </a:lnTo>
                  <a:lnTo>
                    <a:pt x="564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2116986" y="3526807"/>
              <a:ext cx="40405" cy="558100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0520976" y="3789442"/>
              <a:ext cx="765177" cy="5353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435" y="120000"/>
                  </a:moveTo>
                  <a:lnTo>
                    <a:pt x="0" y="7358"/>
                  </a:lnTo>
                  <a:lnTo>
                    <a:pt x="3564" y="0"/>
                  </a:lnTo>
                  <a:lnTo>
                    <a:pt x="120000" y="112641"/>
                  </a:lnTo>
                  <a:lnTo>
                    <a:pt x="116435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0273493" y="4291983"/>
              <a:ext cx="1010134" cy="560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00" y="120000"/>
                  </a:moveTo>
                  <a:lnTo>
                    <a:pt x="0" y="112432"/>
                  </a:lnTo>
                  <a:lnTo>
                    <a:pt x="117900" y="0"/>
                  </a:lnTo>
                  <a:lnTo>
                    <a:pt x="120000" y="7567"/>
                  </a:lnTo>
                  <a:lnTo>
                    <a:pt x="21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0263392" y="3799542"/>
              <a:ext cx="287888" cy="10404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789" y="120000"/>
                  </a:moveTo>
                  <a:lnTo>
                    <a:pt x="0" y="118834"/>
                  </a:lnTo>
                  <a:lnTo>
                    <a:pt x="104210" y="0"/>
                  </a:lnTo>
                  <a:lnTo>
                    <a:pt x="119999" y="1165"/>
                  </a:lnTo>
                  <a:lnTo>
                    <a:pt x="1578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2132139" y="4067229"/>
              <a:ext cx="1073267" cy="3308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870" y="120000"/>
                  </a:moveTo>
                  <a:lnTo>
                    <a:pt x="0" y="13740"/>
                  </a:lnTo>
                  <a:lnTo>
                    <a:pt x="1129" y="0"/>
                  </a:lnTo>
                  <a:lnTo>
                    <a:pt x="120000" y="106259"/>
                  </a:lnTo>
                  <a:lnTo>
                    <a:pt x="11887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2771049" y="5229506"/>
              <a:ext cx="777804" cy="18513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2" y="120000"/>
                  </a:moveTo>
                  <a:lnTo>
                    <a:pt x="0" y="102857"/>
                  </a:lnTo>
                  <a:lnTo>
                    <a:pt x="118817" y="0"/>
                  </a:lnTo>
                  <a:lnTo>
                    <a:pt x="120000" y="17142"/>
                  </a:lnTo>
                  <a:lnTo>
                    <a:pt x="118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2493263" y="4362692"/>
              <a:ext cx="719720" cy="6010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10" y="120000"/>
                  </a:moveTo>
                  <a:lnTo>
                    <a:pt x="0" y="113949"/>
                  </a:lnTo>
                  <a:lnTo>
                    <a:pt x="115789" y="0"/>
                  </a:lnTo>
                  <a:lnTo>
                    <a:pt x="119999" y="6050"/>
                  </a:lnTo>
                  <a:lnTo>
                    <a:pt x="421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2116986" y="4084906"/>
              <a:ext cx="45719" cy="750452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1258372" y="4297035"/>
              <a:ext cx="484865" cy="6283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521" y="120000"/>
                  </a:moveTo>
                  <a:lnTo>
                    <a:pt x="0" y="4285"/>
                  </a:lnTo>
                  <a:lnTo>
                    <a:pt x="7826" y="0"/>
                  </a:lnTo>
                  <a:lnTo>
                    <a:pt x="120000" y="115714"/>
                  </a:lnTo>
                  <a:lnTo>
                    <a:pt x="111521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0278543" y="4814728"/>
              <a:ext cx="1310650" cy="3333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49" y="120000"/>
                  </a:moveTo>
                  <a:lnTo>
                    <a:pt x="0" y="15000"/>
                  </a:lnTo>
                  <a:lnTo>
                    <a:pt x="650" y="0"/>
                  </a:lnTo>
                  <a:lnTo>
                    <a:pt x="120000" y="105937"/>
                  </a:lnTo>
                  <a:lnTo>
                    <a:pt x="11934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63" name="Google Shape;163;p9"/>
          <p:cNvSpPr/>
          <p:nvPr/>
        </p:nvSpPr>
        <p:spPr>
          <a:xfrm>
            <a:off x="19270995" y="6442853"/>
            <a:ext cx="2182918" cy="26788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1036" y="0"/>
                </a:moveTo>
                <a:cubicBezTo>
                  <a:pt x="36391" y="0"/>
                  <a:pt x="21190" y="7335"/>
                  <a:pt x="12437" y="22006"/>
                </a:cubicBezTo>
                <a:cubicBezTo>
                  <a:pt x="8752" y="28025"/>
                  <a:pt x="6218" y="44576"/>
                  <a:pt x="9443" y="47210"/>
                </a:cubicBezTo>
                <a:cubicBezTo>
                  <a:pt x="16353" y="52852"/>
                  <a:pt x="0" y="64890"/>
                  <a:pt x="0" y="73542"/>
                </a:cubicBezTo>
                <a:cubicBezTo>
                  <a:pt x="0" y="78432"/>
                  <a:pt x="8522" y="75799"/>
                  <a:pt x="11055" y="77680"/>
                </a:cubicBezTo>
                <a:cubicBezTo>
                  <a:pt x="13128" y="79561"/>
                  <a:pt x="7831" y="82382"/>
                  <a:pt x="7831" y="83510"/>
                </a:cubicBezTo>
                <a:cubicBezTo>
                  <a:pt x="7831" y="85768"/>
                  <a:pt x="10364" y="86332"/>
                  <a:pt x="11976" y="86332"/>
                </a:cubicBezTo>
                <a:cubicBezTo>
                  <a:pt x="11976" y="86332"/>
                  <a:pt x="8522" y="86144"/>
                  <a:pt x="8522" y="88401"/>
                </a:cubicBezTo>
                <a:cubicBezTo>
                  <a:pt x="8522" y="91222"/>
                  <a:pt x="11516" y="89905"/>
                  <a:pt x="11285" y="95360"/>
                </a:cubicBezTo>
                <a:cubicBezTo>
                  <a:pt x="11285" y="95172"/>
                  <a:pt x="11285" y="95172"/>
                  <a:pt x="11285" y="95172"/>
                </a:cubicBezTo>
                <a:cubicBezTo>
                  <a:pt x="10595" y="99310"/>
                  <a:pt x="10595" y="104576"/>
                  <a:pt x="17044" y="104576"/>
                </a:cubicBezTo>
                <a:cubicBezTo>
                  <a:pt x="24875" y="104576"/>
                  <a:pt x="34088" y="100250"/>
                  <a:pt x="41458" y="102319"/>
                </a:cubicBezTo>
                <a:cubicBezTo>
                  <a:pt x="46756" y="103636"/>
                  <a:pt x="45143" y="116990"/>
                  <a:pt x="41458" y="120000"/>
                </a:cubicBezTo>
                <a:cubicBezTo>
                  <a:pt x="97428" y="120000"/>
                  <a:pt x="97428" y="120000"/>
                  <a:pt x="97428" y="120000"/>
                </a:cubicBezTo>
                <a:cubicBezTo>
                  <a:pt x="97428" y="120000"/>
                  <a:pt x="88905" y="111912"/>
                  <a:pt x="95815" y="94796"/>
                </a:cubicBezTo>
                <a:cubicBezTo>
                  <a:pt x="100882" y="82194"/>
                  <a:pt x="120000" y="84263"/>
                  <a:pt x="120000" y="49843"/>
                </a:cubicBezTo>
                <a:cubicBezTo>
                  <a:pt x="120000" y="22382"/>
                  <a:pt x="97197" y="0"/>
                  <a:pt x="610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99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</p:grpSpPr>
        <p:sp>
          <p:nvSpPr>
            <p:cNvPr id="165" name="Google Shape;165;p9"/>
            <p:cNvSpPr/>
            <p:nvPr/>
          </p:nvSpPr>
          <p:spPr>
            <a:xfrm>
              <a:off x="20237414" y="5072383"/>
              <a:ext cx="296706" cy="2967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2013420" y="5581024"/>
              <a:ext cx="330618" cy="3263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1941361" y="4144117"/>
              <a:ext cx="330618" cy="33061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23598681" y="5508968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8817459" y="5504729"/>
              <a:ext cx="241605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0245891" y="4169548"/>
              <a:ext cx="279754" cy="27975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7155900" y="6365181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22632266" y="7026413"/>
              <a:ext cx="233127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7575528" y="4661234"/>
              <a:ext cx="237366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335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1" y="1068433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Augmenting Objects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31;p8">
            <a:extLst>
              <a:ext uri="{FF2B5EF4-FFF2-40B4-BE49-F238E27FC236}">
                <a16:creationId xmlns:a16="http://schemas.microsoft.com/office/drawing/2014/main" id="{D3549188-63C5-0747-A594-3648ED544D40}"/>
              </a:ext>
            </a:extLst>
          </p:cNvPr>
          <p:cNvSpPr txBox="1"/>
          <p:nvPr/>
        </p:nvSpPr>
        <p:spPr>
          <a:xfrm>
            <a:off x="2241365" y="2556221"/>
            <a:ext cx="8792802" cy="6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Placing 3D objects into the real world</a:t>
            </a:r>
          </a:p>
        </p:txBody>
      </p:sp>
      <p:sp>
        <p:nvSpPr>
          <p:cNvPr id="10" name="Google Shape;132;p8">
            <a:extLst>
              <a:ext uri="{FF2B5EF4-FFF2-40B4-BE49-F238E27FC236}">
                <a16:creationId xmlns:a16="http://schemas.microsoft.com/office/drawing/2014/main" id="{59655C17-4566-194E-8F7E-17EFAEB5FCA4}"/>
              </a:ext>
            </a:extLst>
          </p:cNvPr>
          <p:cNvSpPr/>
          <p:nvPr/>
        </p:nvSpPr>
        <p:spPr>
          <a:xfrm>
            <a:off x="1485660" y="258623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Google Shape;131;p8">
            <a:extLst>
              <a:ext uri="{FF2B5EF4-FFF2-40B4-BE49-F238E27FC236}">
                <a16:creationId xmlns:a16="http://schemas.microsoft.com/office/drawing/2014/main" id="{EE3724AA-4B7B-9041-8A1B-926941243A14}"/>
              </a:ext>
            </a:extLst>
          </p:cNvPr>
          <p:cNvSpPr txBox="1"/>
          <p:nvPr/>
        </p:nvSpPr>
        <p:spPr>
          <a:xfrm>
            <a:off x="2241365" y="3403682"/>
            <a:ext cx="50843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Tracking World</a:t>
            </a:r>
          </a:p>
        </p:txBody>
      </p:sp>
      <p:sp>
        <p:nvSpPr>
          <p:cNvPr id="18" name="Google Shape;132;p8">
            <a:extLst>
              <a:ext uri="{FF2B5EF4-FFF2-40B4-BE49-F238E27FC236}">
                <a16:creationId xmlns:a16="http://schemas.microsoft.com/office/drawing/2014/main" id="{7107E43F-5535-7642-AF29-E7BFC3787F97}"/>
              </a:ext>
            </a:extLst>
          </p:cNvPr>
          <p:cNvSpPr/>
          <p:nvPr/>
        </p:nvSpPr>
        <p:spPr>
          <a:xfrm>
            <a:off x="1485660" y="343369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Google Shape;131;p8">
            <a:extLst>
              <a:ext uri="{FF2B5EF4-FFF2-40B4-BE49-F238E27FC236}">
                <a16:creationId xmlns:a16="http://schemas.microsoft.com/office/drawing/2014/main" id="{D0C798A2-E0FE-094E-99EB-01A965CDBC5F}"/>
              </a:ext>
            </a:extLst>
          </p:cNvPr>
          <p:cNvSpPr txBox="1"/>
          <p:nvPr/>
        </p:nvSpPr>
        <p:spPr>
          <a:xfrm>
            <a:off x="2241365" y="4281155"/>
            <a:ext cx="89898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Coordinate System on top of world</a:t>
            </a:r>
          </a:p>
        </p:txBody>
      </p:sp>
      <p:sp>
        <p:nvSpPr>
          <p:cNvPr id="20" name="Google Shape;132;p8">
            <a:extLst>
              <a:ext uri="{FF2B5EF4-FFF2-40B4-BE49-F238E27FC236}">
                <a16:creationId xmlns:a16="http://schemas.microsoft.com/office/drawing/2014/main" id="{C9593976-91E3-9C41-AC2F-A38B12F483AE}"/>
              </a:ext>
            </a:extLst>
          </p:cNvPr>
          <p:cNvSpPr/>
          <p:nvPr/>
        </p:nvSpPr>
        <p:spPr>
          <a:xfrm>
            <a:off x="1485660" y="431116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E540F6-B252-914A-A0F4-1BA84372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217" y="2879385"/>
            <a:ext cx="11436298" cy="5400474"/>
          </a:xfrm>
          <a:prstGeom prst="rect">
            <a:avLst/>
          </a:prstGeom>
        </p:spPr>
      </p:pic>
      <p:sp>
        <p:nvSpPr>
          <p:cNvPr id="29" name="Google Shape;131;p8">
            <a:extLst>
              <a:ext uri="{FF2B5EF4-FFF2-40B4-BE49-F238E27FC236}">
                <a16:creationId xmlns:a16="http://schemas.microsoft.com/office/drawing/2014/main" id="{5C2833AA-BA18-5642-A8C1-49AF8B3ABFC6}"/>
              </a:ext>
            </a:extLst>
          </p:cNvPr>
          <p:cNvSpPr txBox="1"/>
          <p:nvPr/>
        </p:nvSpPr>
        <p:spPr>
          <a:xfrm>
            <a:off x="2241365" y="5188665"/>
            <a:ext cx="89898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Detecting Planes</a:t>
            </a:r>
          </a:p>
        </p:txBody>
      </p:sp>
      <p:sp>
        <p:nvSpPr>
          <p:cNvPr id="30" name="Google Shape;132;p8">
            <a:extLst>
              <a:ext uri="{FF2B5EF4-FFF2-40B4-BE49-F238E27FC236}">
                <a16:creationId xmlns:a16="http://schemas.microsoft.com/office/drawing/2014/main" id="{93F464DA-ADAB-3247-8F04-2482CD1CFFE7}"/>
              </a:ext>
            </a:extLst>
          </p:cNvPr>
          <p:cNvSpPr/>
          <p:nvPr/>
        </p:nvSpPr>
        <p:spPr>
          <a:xfrm>
            <a:off x="1485660" y="521867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5954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W.I.P.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31;p8">
            <a:extLst>
              <a:ext uri="{FF2B5EF4-FFF2-40B4-BE49-F238E27FC236}">
                <a16:creationId xmlns:a16="http://schemas.microsoft.com/office/drawing/2014/main" id="{D3549188-63C5-0747-A594-3648ED544D40}"/>
              </a:ext>
            </a:extLst>
          </p:cNvPr>
          <p:cNvSpPr txBox="1"/>
          <p:nvPr/>
        </p:nvSpPr>
        <p:spPr>
          <a:xfrm>
            <a:off x="2241365" y="2556220"/>
            <a:ext cx="74592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Lighting</a:t>
            </a:r>
          </a:p>
        </p:txBody>
      </p:sp>
      <p:sp>
        <p:nvSpPr>
          <p:cNvPr id="10" name="Google Shape;132;p8">
            <a:extLst>
              <a:ext uri="{FF2B5EF4-FFF2-40B4-BE49-F238E27FC236}">
                <a16:creationId xmlns:a16="http://schemas.microsoft.com/office/drawing/2014/main" id="{59655C17-4566-194E-8F7E-17EFAEB5FCA4}"/>
              </a:ext>
            </a:extLst>
          </p:cNvPr>
          <p:cNvSpPr/>
          <p:nvPr/>
        </p:nvSpPr>
        <p:spPr>
          <a:xfrm>
            <a:off x="1485660" y="258623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Google Shape;131;p8">
            <a:extLst>
              <a:ext uri="{FF2B5EF4-FFF2-40B4-BE49-F238E27FC236}">
                <a16:creationId xmlns:a16="http://schemas.microsoft.com/office/drawing/2014/main" id="{EE3724AA-4B7B-9041-8A1B-926941243A14}"/>
              </a:ext>
            </a:extLst>
          </p:cNvPr>
          <p:cNvSpPr txBox="1"/>
          <p:nvPr/>
        </p:nvSpPr>
        <p:spPr>
          <a:xfrm>
            <a:off x="2241365" y="3202551"/>
            <a:ext cx="50843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Occlusion</a:t>
            </a:r>
          </a:p>
        </p:txBody>
      </p:sp>
      <p:sp>
        <p:nvSpPr>
          <p:cNvPr id="18" name="Google Shape;132;p8">
            <a:extLst>
              <a:ext uri="{FF2B5EF4-FFF2-40B4-BE49-F238E27FC236}">
                <a16:creationId xmlns:a16="http://schemas.microsoft.com/office/drawing/2014/main" id="{7107E43F-5535-7642-AF29-E7BFC3787F97}"/>
              </a:ext>
            </a:extLst>
          </p:cNvPr>
          <p:cNvSpPr/>
          <p:nvPr/>
        </p:nvSpPr>
        <p:spPr>
          <a:xfrm>
            <a:off x="1485660" y="3232562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Google Shape;131;p8">
            <a:extLst>
              <a:ext uri="{FF2B5EF4-FFF2-40B4-BE49-F238E27FC236}">
                <a16:creationId xmlns:a16="http://schemas.microsoft.com/office/drawing/2014/main" id="{D0C798A2-E0FE-094E-99EB-01A965CDBC5F}"/>
              </a:ext>
            </a:extLst>
          </p:cNvPr>
          <p:cNvSpPr txBox="1"/>
          <p:nvPr/>
        </p:nvSpPr>
        <p:spPr>
          <a:xfrm>
            <a:off x="2241365" y="4760372"/>
            <a:ext cx="60478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CPU &amp; Graphics Power</a:t>
            </a:r>
          </a:p>
        </p:txBody>
      </p:sp>
      <p:sp>
        <p:nvSpPr>
          <p:cNvPr id="20" name="Google Shape;132;p8">
            <a:extLst>
              <a:ext uri="{FF2B5EF4-FFF2-40B4-BE49-F238E27FC236}">
                <a16:creationId xmlns:a16="http://schemas.microsoft.com/office/drawing/2014/main" id="{C9593976-91E3-9C41-AC2F-A38B12F483AE}"/>
              </a:ext>
            </a:extLst>
          </p:cNvPr>
          <p:cNvSpPr/>
          <p:nvPr/>
        </p:nvSpPr>
        <p:spPr>
          <a:xfrm>
            <a:off x="1485660" y="479038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95F8B-9F7C-994E-94A2-27967765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87" y="2391872"/>
            <a:ext cx="11586955" cy="6514405"/>
          </a:xfrm>
          <a:prstGeom prst="rect">
            <a:avLst/>
          </a:prstGeom>
        </p:spPr>
      </p:pic>
      <p:sp>
        <p:nvSpPr>
          <p:cNvPr id="15" name="Google Shape;131;p8">
            <a:extLst>
              <a:ext uri="{FF2B5EF4-FFF2-40B4-BE49-F238E27FC236}">
                <a16:creationId xmlns:a16="http://schemas.microsoft.com/office/drawing/2014/main" id="{6A1D1079-7FCB-C249-BF58-AB62B3CDF924}"/>
              </a:ext>
            </a:extLst>
          </p:cNvPr>
          <p:cNvSpPr txBox="1"/>
          <p:nvPr/>
        </p:nvSpPr>
        <p:spPr>
          <a:xfrm>
            <a:off x="2248782" y="5469882"/>
            <a:ext cx="71411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AR Glasses </a:t>
            </a:r>
          </a:p>
        </p:txBody>
      </p:sp>
      <p:sp>
        <p:nvSpPr>
          <p:cNvPr id="16" name="Google Shape;132;p8">
            <a:extLst>
              <a:ext uri="{FF2B5EF4-FFF2-40B4-BE49-F238E27FC236}">
                <a16:creationId xmlns:a16="http://schemas.microsoft.com/office/drawing/2014/main" id="{F5365F6E-A064-F04C-AA49-63E92B4C9C6E}"/>
              </a:ext>
            </a:extLst>
          </p:cNvPr>
          <p:cNvSpPr/>
          <p:nvPr/>
        </p:nvSpPr>
        <p:spPr>
          <a:xfrm>
            <a:off x="1493077" y="549989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" name="Google Shape;131;p8">
            <a:extLst>
              <a:ext uri="{FF2B5EF4-FFF2-40B4-BE49-F238E27FC236}">
                <a16:creationId xmlns:a16="http://schemas.microsoft.com/office/drawing/2014/main" id="{78D8B56E-FE62-F641-9771-DE44D5889A6E}"/>
              </a:ext>
            </a:extLst>
          </p:cNvPr>
          <p:cNvSpPr txBox="1"/>
          <p:nvPr/>
        </p:nvSpPr>
        <p:spPr>
          <a:xfrm>
            <a:off x="2248782" y="3942921"/>
            <a:ext cx="50843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Physics &amp; Depth</a:t>
            </a:r>
          </a:p>
        </p:txBody>
      </p:sp>
      <p:sp>
        <p:nvSpPr>
          <p:cNvPr id="22" name="Google Shape;132;p8">
            <a:extLst>
              <a:ext uri="{FF2B5EF4-FFF2-40B4-BE49-F238E27FC236}">
                <a16:creationId xmlns:a16="http://schemas.microsoft.com/office/drawing/2014/main" id="{9807DDC8-3B07-8C41-95C9-2DE9F6C6294B}"/>
              </a:ext>
            </a:extLst>
          </p:cNvPr>
          <p:cNvSpPr/>
          <p:nvPr/>
        </p:nvSpPr>
        <p:spPr>
          <a:xfrm>
            <a:off x="1493077" y="3972932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8599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Current Developments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31;p8">
            <a:extLst>
              <a:ext uri="{FF2B5EF4-FFF2-40B4-BE49-F238E27FC236}">
                <a16:creationId xmlns:a16="http://schemas.microsoft.com/office/drawing/2014/main" id="{D3549188-63C5-0747-A594-3648ED544D40}"/>
              </a:ext>
            </a:extLst>
          </p:cNvPr>
          <p:cNvSpPr txBox="1"/>
          <p:nvPr/>
        </p:nvSpPr>
        <p:spPr>
          <a:xfrm>
            <a:off x="2241365" y="2556220"/>
            <a:ext cx="74592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ARKit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2.0</a:t>
            </a:r>
          </a:p>
        </p:txBody>
      </p:sp>
      <p:sp>
        <p:nvSpPr>
          <p:cNvPr id="10" name="Google Shape;132;p8">
            <a:extLst>
              <a:ext uri="{FF2B5EF4-FFF2-40B4-BE49-F238E27FC236}">
                <a16:creationId xmlns:a16="http://schemas.microsoft.com/office/drawing/2014/main" id="{59655C17-4566-194E-8F7E-17EFAEB5FCA4}"/>
              </a:ext>
            </a:extLst>
          </p:cNvPr>
          <p:cNvSpPr/>
          <p:nvPr/>
        </p:nvSpPr>
        <p:spPr>
          <a:xfrm>
            <a:off x="1485660" y="258623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Google Shape;131;p8">
            <a:extLst>
              <a:ext uri="{FF2B5EF4-FFF2-40B4-BE49-F238E27FC236}">
                <a16:creationId xmlns:a16="http://schemas.microsoft.com/office/drawing/2014/main" id="{EE3724AA-4B7B-9041-8A1B-926941243A14}"/>
              </a:ext>
            </a:extLst>
          </p:cNvPr>
          <p:cNvSpPr txBox="1"/>
          <p:nvPr/>
        </p:nvSpPr>
        <p:spPr>
          <a:xfrm>
            <a:off x="2241365" y="3403682"/>
            <a:ext cx="50843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ARCore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1.5</a:t>
            </a:r>
          </a:p>
        </p:txBody>
      </p:sp>
      <p:sp>
        <p:nvSpPr>
          <p:cNvPr id="18" name="Google Shape;132;p8">
            <a:extLst>
              <a:ext uri="{FF2B5EF4-FFF2-40B4-BE49-F238E27FC236}">
                <a16:creationId xmlns:a16="http://schemas.microsoft.com/office/drawing/2014/main" id="{7107E43F-5535-7642-AF29-E7BFC3787F97}"/>
              </a:ext>
            </a:extLst>
          </p:cNvPr>
          <p:cNvSpPr/>
          <p:nvPr/>
        </p:nvSpPr>
        <p:spPr>
          <a:xfrm>
            <a:off x="1485660" y="343369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Google Shape;131;p8">
            <a:extLst>
              <a:ext uri="{FF2B5EF4-FFF2-40B4-BE49-F238E27FC236}">
                <a16:creationId xmlns:a16="http://schemas.microsoft.com/office/drawing/2014/main" id="{D0C798A2-E0FE-094E-99EB-01A965CDBC5F}"/>
              </a:ext>
            </a:extLst>
          </p:cNvPr>
          <p:cNvSpPr txBox="1"/>
          <p:nvPr/>
        </p:nvSpPr>
        <p:spPr>
          <a:xfrm>
            <a:off x="2241365" y="4281155"/>
            <a:ext cx="60478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Niantic</a:t>
            </a:r>
          </a:p>
        </p:txBody>
      </p:sp>
      <p:sp>
        <p:nvSpPr>
          <p:cNvPr id="20" name="Google Shape;132;p8">
            <a:extLst>
              <a:ext uri="{FF2B5EF4-FFF2-40B4-BE49-F238E27FC236}">
                <a16:creationId xmlns:a16="http://schemas.microsoft.com/office/drawing/2014/main" id="{C9593976-91E3-9C41-AC2F-A38B12F483AE}"/>
              </a:ext>
            </a:extLst>
          </p:cNvPr>
          <p:cNvSpPr/>
          <p:nvPr/>
        </p:nvSpPr>
        <p:spPr>
          <a:xfrm>
            <a:off x="1485660" y="431116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Google Shape;131;p8">
            <a:extLst>
              <a:ext uri="{FF2B5EF4-FFF2-40B4-BE49-F238E27FC236}">
                <a16:creationId xmlns:a16="http://schemas.microsoft.com/office/drawing/2014/main" id="{6A1D1079-7FCB-C249-BF58-AB62B3CDF924}"/>
              </a:ext>
            </a:extLst>
          </p:cNvPr>
          <p:cNvSpPr txBox="1"/>
          <p:nvPr/>
        </p:nvSpPr>
        <p:spPr>
          <a:xfrm>
            <a:off x="2241365" y="5158628"/>
            <a:ext cx="71411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6D</a:t>
            </a:r>
          </a:p>
        </p:txBody>
      </p:sp>
      <p:sp>
        <p:nvSpPr>
          <p:cNvPr id="16" name="Google Shape;132;p8">
            <a:extLst>
              <a:ext uri="{FF2B5EF4-FFF2-40B4-BE49-F238E27FC236}">
                <a16:creationId xmlns:a16="http://schemas.microsoft.com/office/drawing/2014/main" id="{F5365F6E-A064-F04C-AA49-63E92B4C9C6E}"/>
              </a:ext>
            </a:extLst>
          </p:cNvPr>
          <p:cNvSpPr/>
          <p:nvPr/>
        </p:nvSpPr>
        <p:spPr>
          <a:xfrm>
            <a:off x="1485660" y="5188639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31;p8">
            <a:extLst>
              <a:ext uri="{FF2B5EF4-FFF2-40B4-BE49-F238E27FC236}">
                <a16:creationId xmlns:a16="http://schemas.microsoft.com/office/drawing/2014/main" id="{B63261E3-4B6F-7545-AC70-674038E48010}"/>
              </a:ext>
            </a:extLst>
          </p:cNvPr>
          <p:cNvSpPr txBox="1"/>
          <p:nvPr/>
        </p:nvSpPr>
        <p:spPr>
          <a:xfrm>
            <a:off x="2241365" y="5948425"/>
            <a:ext cx="71411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Magic Leap</a:t>
            </a:r>
          </a:p>
        </p:txBody>
      </p:sp>
      <p:sp>
        <p:nvSpPr>
          <p:cNvPr id="13" name="Google Shape;132;p8">
            <a:extLst>
              <a:ext uri="{FF2B5EF4-FFF2-40B4-BE49-F238E27FC236}">
                <a16:creationId xmlns:a16="http://schemas.microsoft.com/office/drawing/2014/main" id="{663C2105-24B3-1945-9E14-19EE8DB0064E}"/>
              </a:ext>
            </a:extLst>
          </p:cNvPr>
          <p:cNvSpPr/>
          <p:nvPr/>
        </p:nvSpPr>
        <p:spPr>
          <a:xfrm>
            <a:off x="1485660" y="597843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" name="Google Shape;131;p8">
            <a:extLst>
              <a:ext uri="{FF2B5EF4-FFF2-40B4-BE49-F238E27FC236}">
                <a16:creationId xmlns:a16="http://schemas.microsoft.com/office/drawing/2014/main" id="{4F88F4E1-C83F-BD4D-BDF5-DBD757B515AC}"/>
              </a:ext>
            </a:extLst>
          </p:cNvPr>
          <p:cNvSpPr txBox="1"/>
          <p:nvPr/>
        </p:nvSpPr>
        <p:spPr>
          <a:xfrm>
            <a:off x="2241365" y="6825898"/>
            <a:ext cx="71411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HoloLens – Windows 10</a:t>
            </a:r>
          </a:p>
        </p:txBody>
      </p:sp>
      <p:sp>
        <p:nvSpPr>
          <p:cNvPr id="21" name="Google Shape;132;p8">
            <a:extLst>
              <a:ext uri="{FF2B5EF4-FFF2-40B4-BE49-F238E27FC236}">
                <a16:creationId xmlns:a16="http://schemas.microsoft.com/office/drawing/2014/main" id="{73D5A0F8-DB47-BE40-B0AC-9037B68FEC49}"/>
              </a:ext>
            </a:extLst>
          </p:cNvPr>
          <p:cNvSpPr/>
          <p:nvPr/>
        </p:nvSpPr>
        <p:spPr>
          <a:xfrm>
            <a:off x="1485660" y="6855909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37F3A-3C8C-854F-A5C1-C6A9A97D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965" y="25862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4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1580363" y="9121697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36564" y="3297240"/>
            <a:ext cx="15725609" cy="712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 err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ARKit</a:t>
            </a:r>
            <a:r>
              <a:rPr lang="en-US" sz="16000" b="1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2.0 Project Overview</a:t>
            </a:r>
          </a:p>
          <a:p>
            <a:pPr algn="ctr"/>
            <a:r>
              <a:rPr lang="en-US" sz="16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0" b="1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rgbClr val="1043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3" name="Google Shape;143;p9"/>
          <p:cNvGrpSpPr/>
          <p:nvPr/>
        </p:nvGrpSpPr>
        <p:grpSpPr>
          <a:xfrm>
            <a:off x="17244912" y="4242322"/>
            <a:ext cx="6502122" cy="3202553"/>
            <a:chOff x="10263392" y="3506605"/>
            <a:chExt cx="3873862" cy="1908031"/>
          </a:xfrm>
        </p:grpSpPr>
        <p:sp>
          <p:nvSpPr>
            <p:cNvPr id="144" name="Google Shape;144;p9"/>
            <p:cNvSpPr/>
            <p:nvPr/>
          </p:nvSpPr>
          <p:spPr>
            <a:xfrm>
              <a:off x="13526123" y="4299560"/>
              <a:ext cx="611131" cy="9267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2" y="120000"/>
                  </a:moveTo>
                  <a:lnTo>
                    <a:pt x="0" y="117057"/>
                  </a:lnTo>
                  <a:lnTo>
                    <a:pt x="113553" y="0"/>
                  </a:lnTo>
                  <a:lnTo>
                    <a:pt x="120000" y="2942"/>
                  </a:lnTo>
                  <a:lnTo>
                    <a:pt x="694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3182678" y="4370269"/>
              <a:ext cx="378800" cy="851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800" y="120000"/>
                  </a:moveTo>
                  <a:lnTo>
                    <a:pt x="0" y="2136"/>
                  </a:lnTo>
                  <a:lnTo>
                    <a:pt x="11200" y="0"/>
                  </a:lnTo>
                  <a:lnTo>
                    <a:pt x="120000" y="117863"/>
                  </a:lnTo>
                  <a:lnTo>
                    <a:pt x="1088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3200356" y="4291983"/>
              <a:ext cx="921747" cy="10606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8" y="120000"/>
                  </a:moveTo>
                  <a:lnTo>
                    <a:pt x="0" y="77142"/>
                  </a:lnTo>
                  <a:lnTo>
                    <a:pt x="119671" y="0"/>
                  </a:lnTo>
                  <a:lnTo>
                    <a:pt x="119999" y="45714"/>
                  </a:lnTo>
                  <a:lnTo>
                    <a:pt x="32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3137220" y="3524282"/>
              <a:ext cx="83336" cy="8535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818" y="120000"/>
                  </a:moveTo>
                  <a:lnTo>
                    <a:pt x="0" y="355"/>
                  </a:lnTo>
                  <a:lnTo>
                    <a:pt x="58181" y="0"/>
                  </a:lnTo>
                  <a:lnTo>
                    <a:pt x="120000" y="120000"/>
                  </a:lnTo>
                  <a:lnTo>
                    <a:pt x="6181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3144798" y="3509129"/>
              <a:ext cx="989931" cy="81820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938" y="120000"/>
                  </a:moveTo>
                  <a:lnTo>
                    <a:pt x="0" y="4814"/>
                  </a:lnTo>
                  <a:lnTo>
                    <a:pt x="3061" y="0"/>
                  </a:lnTo>
                  <a:lnTo>
                    <a:pt x="119999" y="115555"/>
                  </a:lnTo>
                  <a:lnTo>
                    <a:pt x="116938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2137190" y="3506605"/>
              <a:ext cx="1020235" cy="37881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12127087" y="3509129"/>
              <a:ext cx="1040438" cy="59345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30" y="120000"/>
                  </a:moveTo>
                  <a:lnTo>
                    <a:pt x="0" y="112851"/>
                  </a:lnTo>
                  <a:lnTo>
                    <a:pt x="117669" y="0"/>
                  </a:lnTo>
                  <a:lnTo>
                    <a:pt x="120000" y="7148"/>
                  </a:lnTo>
                  <a:lnTo>
                    <a:pt x="233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11268474" y="4064703"/>
              <a:ext cx="873766" cy="2626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87" y="120000"/>
                  </a:moveTo>
                  <a:lnTo>
                    <a:pt x="0" y="102692"/>
                  </a:lnTo>
                  <a:lnTo>
                    <a:pt x="118612" y="0"/>
                  </a:lnTo>
                  <a:lnTo>
                    <a:pt x="120000" y="18461"/>
                  </a:lnTo>
                  <a:lnTo>
                    <a:pt x="1387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0528553" y="3506605"/>
              <a:ext cx="1611163" cy="3181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4" y="120000"/>
                  </a:moveTo>
                  <a:lnTo>
                    <a:pt x="0" y="105714"/>
                  </a:lnTo>
                  <a:lnTo>
                    <a:pt x="119435" y="0"/>
                  </a:lnTo>
                  <a:lnTo>
                    <a:pt x="120000" y="14285"/>
                  </a:lnTo>
                  <a:lnTo>
                    <a:pt x="564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2116986" y="3526807"/>
              <a:ext cx="40405" cy="558100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10520976" y="3789442"/>
              <a:ext cx="765177" cy="5353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435" y="120000"/>
                  </a:moveTo>
                  <a:lnTo>
                    <a:pt x="0" y="7358"/>
                  </a:lnTo>
                  <a:lnTo>
                    <a:pt x="3564" y="0"/>
                  </a:lnTo>
                  <a:lnTo>
                    <a:pt x="120000" y="112641"/>
                  </a:lnTo>
                  <a:lnTo>
                    <a:pt x="116435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0273493" y="4291983"/>
              <a:ext cx="1010134" cy="5606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00" y="120000"/>
                  </a:moveTo>
                  <a:lnTo>
                    <a:pt x="0" y="112432"/>
                  </a:lnTo>
                  <a:lnTo>
                    <a:pt x="117900" y="0"/>
                  </a:lnTo>
                  <a:lnTo>
                    <a:pt x="120000" y="7567"/>
                  </a:lnTo>
                  <a:lnTo>
                    <a:pt x="210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0263392" y="3799542"/>
              <a:ext cx="287888" cy="10404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789" y="120000"/>
                  </a:moveTo>
                  <a:lnTo>
                    <a:pt x="0" y="118834"/>
                  </a:lnTo>
                  <a:lnTo>
                    <a:pt x="104210" y="0"/>
                  </a:lnTo>
                  <a:lnTo>
                    <a:pt x="119999" y="1165"/>
                  </a:lnTo>
                  <a:lnTo>
                    <a:pt x="1578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2132139" y="4067229"/>
              <a:ext cx="1073267" cy="3308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870" y="120000"/>
                  </a:moveTo>
                  <a:lnTo>
                    <a:pt x="0" y="13740"/>
                  </a:lnTo>
                  <a:lnTo>
                    <a:pt x="1129" y="0"/>
                  </a:lnTo>
                  <a:lnTo>
                    <a:pt x="120000" y="106259"/>
                  </a:lnTo>
                  <a:lnTo>
                    <a:pt x="11887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2771049" y="5229506"/>
              <a:ext cx="777804" cy="18513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2" y="120000"/>
                  </a:moveTo>
                  <a:lnTo>
                    <a:pt x="0" y="102857"/>
                  </a:lnTo>
                  <a:lnTo>
                    <a:pt x="118817" y="0"/>
                  </a:lnTo>
                  <a:lnTo>
                    <a:pt x="120000" y="17142"/>
                  </a:lnTo>
                  <a:lnTo>
                    <a:pt x="1182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2493263" y="4362692"/>
              <a:ext cx="719720" cy="6010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10" y="120000"/>
                  </a:moveTo>
                  <a:lnTo>
                    <a:pt x="0" y="113949"/>
                  </a:lnTo>
                  <a:lnTo>
                    <a:pt x="115789" y="0"/>
                  </a:lnTo>
                  <a:lnTo>
                    <a:pt x="119999" y="6050"/>
                  </a:lnTo>
                  <a:lnTo>
                    <a:pt x="4210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2116986" y="4084906"/>
              <a:ext cx="45719" cy="750452"/>
            </a:xfrm>
            <a:prstGeom prst="rect">
              <a:avLst/>
            </a:pr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1258372" y="4297035"/>
              <a:ext cx="484865" cy="62838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521" y="120000"/>
                  </a:moveTo>
                  <a:lnTo>
                    <a:pt x="0" y="4285"/>
                  </a:lnTo>
                  <a:lnTo>
                    <a:pt x="7826" y="0"/>
                  </a:lnTo>
                  <a:lnTo>
                    <a:pt x="120000" y="115714"/>
                  </a:lnTo>
                  <a:lnTo>
                    <a:pt x="111521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0278543" y="4814728"/>
              <a:ext cx="1310650" cy="3333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49" y="120000"/>
                  </a:moveTo>
                  <a:lnTo>
                    <a:pt x="0" y="15000"/>
                  </a:lnTo>
                  <a:lnTo>
                    <a:pt x="650" y="0"/>
                  </a:lnTo>
                  <a:lnTo>
                    <a:pt x="120000" y="105937"/>
                  </a:lnTo>
                  <a:lnTo>
                    <a:pt x="119349" y="120000"/>
                  </a:lnTo>
                  <a:close/>
                </a:path>
              </a:pathLst>
            </a:custGeom>
            <a:solidFill>
              <a:srgbClr val="6BBBEB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17155900" y="4144117"/>
            <a:ext cx="6684386" cy="3123901"/>
            <a:chOff x="17155900" y="4144117"/>
            <a:chExt cx="6684386" cy="3123901"/>
          </a:xfrm>
        </p:grpSpPr>
        <p:sp>
          <p:nvSpPr>
            <p:cNvPr id="165" name="Google Shape;165;p9"/>
            <p:cNvSpPr/>
            <p:nvPr/>
          </p:nvSpPr>
          <p:spPr>
            <a:xfrm>
              <a:off x="20237414" y="5072383"/>
              <a:ext cx="296706" cy="2967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2013420" y="5581024"/>
              <a:ext cx="330618" cy="32637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1941361" y="4144117"/>
              <a:ext cx="330618" cy="33061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23598681" y="5508968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8817459" y="5504729"/>
              <a:ext cx="241605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0245891" y="4169548"/>
              <a:ext cx="279754" cy="27975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7155900" y="6365181"/>
              <a:ext cx="241605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22632266" y="7026413"/>
              <a:ext cx="233127" cy="24160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7575528" y="4661234"/>
              <a:ext cx="237366" cy="2373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FD84926-62C9-9D40-991E-04F63DE2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32245" y="6286346"/>
            <a:ext cx="2843287" cy="28432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0" y="688055"/>
            <a:ext cx="2437764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Understanding World Tracking</a:t>
            </a:r>
            <a:endParaRPr sz="80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31;p8">
            <a:extLst>
              <a:ext uri="{FF2B5EF4-FFF2-40B4-BE49-F238E27FC236}">
                <a16:creationId xmlns:a16="http://schemas.microsoft.com/office/drawing/2014/main" id="{D3549188-63C5-0747-A594-3648ED544D40}"/>
              </a:ext>
            </a:extLst>
          </p:cNvPr>
          <p:cNvSpPr txBox="1"/>
          <p:nvPr/>
        </p:nvSpPr>
        <p:spPr>
          <a:xfrm>
            <a:off x="2241365" y="2556220"/>
            <a:ext cx="74592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Gravity </a:t>
            </a:r>
          </a:p>
        </p:txBody>
      </p:sp>
      <p:sp>
        <p:nvSpPr>
          <p:cNvPr id="10" name="Google Shape;132;p8">
            <a:extLst>
              <a:ext uri="{FF2B5EF4-FFF2-40B4-BE49-F238E27FC236}">
                <a16:creationId xmlns:a16="http://schemas.microsoft.com/office/drawing/2014/main" id="{59655C17-4566-194E-8F7E-17EFAEB5FCA4}"/>
              </a:ext>
            </a:extLst>
          </p:cNvPr>
          <p:cNvSpPr/>
          <p:nvPr/>
        </p:nvSpPr>
        <p:spPr>
          <a:xfrm>
            <a:off x="1485660" y="2586231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" name="Google Shape;131;p8">
            <a:extLst>
              <a:ext uri="{FF2B5EF4-FFF2-40B4-BE49-F238E27FC236}">
                <a16:creationId xmlns:a16="http://schemas.microsoft.com/office/drawing/2014/main" id="{EE3724AA-4B7B-9041-8A1B-926941243A14}"/>
              </a:ext>
            </a:extLst>
          </p:cNvPr>
          <p:cNvSpPr txBox="1"/>
          <p:nvPr/>
        </p:nvSpPr>
        <p:spPr>
          <a:xfrm>
            <a:off x="2241365" y="3403682"/>
            <a:ext cx="7141174" cy="73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dk2"/>
                </a:solidFill>
                <a:latin typeface="Nunito"/>
              </a:rPr>
              <a:t>GravityAndHeading</a:t>
            </a:r>
            <a:endParaRPr lang="en-US" sz="3600" dirty="0">
              <a:solidFill>
                <a:schemeClr val="dk2"/>
              </a:solidFill>
              <a:latin typeface="Nunito"/>
            </a:endParaRPr>
          </a:p>
        </p:txBody>
      </p:sp>
      <p:sp>
        <p:nvSpPr>
          <p:cNvPr id="18" name="Google Shape;132;p8">
            <a:extLst>
              <a:ext uri="{FF2B5EF4-FFF2-40B4-BE49-F238E27FC236}">
                <a16:creationId xmlns:a16="http://schemas.microsoft.com/office/drawing/2014/main" id="{7107E43F-5535-7642-AF29-E7BFC3787F97}"/>
              </a:ext>
            </a:extLst>
          </p:cNvPr>
          <p:cNvSpPr/>
          <p:nvPr/>
        </p:nvSpPr>
        <p:spPr>
          <a:xfrm>
            <a:off x="1485660" y="3433693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" name="Google Shape;131;p8">
            <a:extLst>
              <a:ext uri="{FF2B5EF4-FFF2-40B4-BE49-F238E27FC236}">
                <a16:creationId xmlns:a16="http://schemas.microsoft.com/office/drawing/2014/main" id="{852E070C-C7BD-4040-BAE5-0859F6362480}"/>
              </a:ext>
            </a:extLst>
          </p:cNvPr>
          <p:cNvSpPr txBox="1"/>
          <p:nvPr/>
        </p:nvSpPr>
        <p:spPr>
          <a:xfrm>
            <a:off x="2241364" y="4281155"/>
            <a:ext cx="18149756" cy="90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dk2"/>
                </a:solidFill>
                <a:latin typeface="Nunito"/>
              </a:rPr>
              <a:t>Camera</a:t>
            </a:r>
          </a:p>
        </p:txBody>
      </p:sp>
      <p:sp>
        <p:nvSpPr>
          <p:cNvPr id="27" name="Google Shape;132;p8">
            <a:extLst>
              <a:ext uri="{FF2B5EF4-FFF2-40B4-BE49-F238E27FC236}">
                <a16:creationId xmlns:a16="http://schemas.microsoft.com/office/drawing/2014/main" id="{84BF6695-ED19-0E4E-AD5C-929BB3C33F73}"/>
              </a:ext>
            </a:extLst>
          </p:cNvPr>
          <p:cNvSpPr/>
          <p:nvPr/>
        </p:nvSpPr>
        <p:spPr>
          <a:xfrm>
            <a:off x="1485660" y="4311166"/>
            <a:ext cx="558655" cy="5586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283E33-0AD2-9A44-BBBC-BCF710C55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640" y="2011494"/>
            <a:ext cx="8414856" cy="96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6655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4721</TotalTime>
  <Words>721</Words>
  <Application>Microsoft Macintosh PowerPoint</Application>
  <PresentationFormat>Custom</PresentationFormat>
  <Paragraphs>128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Nunito</vt:lpstr>
      <vt:lpstr>Calibri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Almalak</cp:lastModifiedBy>
  <cp:revision>76</cp:revision>
  <dcterms:modified xsi:type="dcterms:W3CDTF">2018-12-12T00:03:54Z</dcterms:modified>
</cp:coreProperties>
</file>